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1" r:id="rId6"/>
    <p:sldId id="276" r:id="rId7"/>
    <p:sldId id="263" r:id="rId8"/>
    <p:sldId id="295" r:id="rId9"/>
    <p:sldId id="266" r:id="rId10"/>
    <p:sldId id="272" r:id="rId11"/>
    <p:sldId id="267" r:id="rId12"/>
    <p:sldId id="268" r:id="rId13"/>
    <p:sldId id="274" r:id="rId14"/>
    <p:sldId id="270" r:id="rId15"/>
    <p:sldId id="262" r:id="rId16"/>
    <p:sldId id="271" r:id="rId17"/>
    <p:sldId id="275" r:id="rId18"/>
    <p:sldId id="305" r:id="rId19"/>
    <p:sldId id="310" r:id="rId20"/>
    <p:sldId id="296" r:id="rId21"/>
    <p:sldId id="306" r:id="rId22"/>
    <p:sldId id="307" r:id="rId23"/>
    <p:sldId id="309" r:id="rId24"/>
    <p:sldId id="308" r:id="rId25"/>
    <p:sldId id="292" r:id="rId26"/>
    <p:sldId id="311" r:id="rId27"/>
    <p:sldId id="312" r:id="rId28"/>
    <p:sldId id="298" r:id="rId29"/>
    <p:sldId id="290" r:id="rId30"/>
    <p:sldId id="299" r:id="rId31"/>
    <p:sldId id="300" r:id="rId32"/>
    <p:sldId id="302" r:id="rId33"/>
    <p:sldId id="303" r:id="rId34"/>
    <p:sldId id="301" r:id="rId35"/>
    <p:sldId id="304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8" autoAdjust="0"/>
    <p:restoredTop sz="79197" autoAdjust="0"/>
  </p:normalViewPr>
  <p:slideViewPr>
    <p:cSldViewPr snapToGrid="0">
      <p:cViewPr varScale="1">
        <p:scale>
          <a:sx n="58" d="100"/>
          <a:sy n="58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7D4B-F5F9-45C2-9DF7-13E6FB3F400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D6E0B-9AB1-4AF4-BD60-12435FDD1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something</a:t>
            </a:r>
            <a:r>
              <a:rPr lang="en-GB" baseline="0" dirty="0"/>
              <a:t> I like to do (CLE) – everyone else can ignore!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81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points – let’s rehearse</a:t>
            </a:r>
            <a:r>
              <a:rPr lang="en-GB" baseline="0" dirty="0"/>
              <a:t> these points. Lots of repetition and use of ‘so what’ technique.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Rehearsal</a:t>
            </a:r>
            <a:r>
              <a:rPr lang="en-GB" baseline="0" dirty="0"/>
              <a:t> – can students now apply what they have learnt.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5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VIPS for students to know</a:t>
            </a:r>
            <a:r>
              <a:rPr lang="en-GB" baseline="0" dirty="0"/>
              <a:t> to fully understand – could talk through functions of each part…questions/quizzing on 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– could</a:t>
            </a:r>
            <a:r>
              <a:rPr lang="en-GB" baseline="0" dirty="0"/>
              <a:t> draw as a model using the </a:t>
            </a:r>
            <a:r>
              <a:rPr lang="en-GB" baseline="0" dirty="0" err="1"/>
              <a:t>visualiser</a:t>
            </a:r>
            <a:r>
              <a:rPr lang="en-GB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1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REPETITION</a:t>
            </a:r>
            <a:r>
              <a:rPr lang="en-GB" baseline="0" dirty="0"/>
              <a:t> OF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4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skip this part for foundation – time dependent. You may or</a:t>
            </a:r>
            <a:r>
              <a:rPr lang="en-GB" baseline="0" dirty="0"/>
              <a:t> may not decide to use the video clip. </a:t>
            </a:r>
          </a:p>
          <a:p>
            <a:r>
              <a:rPr lang="en-GB" baseline="0" dirty="0"/>
              <a:t>You may decide not to use the codes – students could write the full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4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</a:t>
            </a:r>
            <a:r>
              <a:rPr lang="en-GB" baseline="0" dirty="0"/>
              <a:t> through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2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</a:t>
            </a:r>
            <a:r>
              <a:rPr lang="en-GB" baseline="0" dirty="0"/>
              <a:t> through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</a:t>
            </a:r>
            <a:r>
              <a:rPr lang="en-GB" baseline="0" dirty="0"/>
              <a:t> through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5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REPETITION</a:t>
            </a:r>
            <a:r>
              <a:rPr lang="en-GB" baseline="0" dirty="0"/>
              <a:t> OF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1347788"/>
            <a:ext cx="6462712" cy="3636962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957FA-1FD4-4915-8850-2E73AED43947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9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not have time to do this with</a:t>
            </a:r>
            <a:r>
              <a:rPr lang="en-GB" baseline="0" dirty="0"/>
              <a:t> lowest F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clips are optional – time 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6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Rehearsal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Rehearsal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2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8275" y="1463675"/>
            <a:ext cx="7016750" cy="3948113"/>
          </a:xfrm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Setting</a:t>
            </a:r>
            <a:r>
              <a:rPr lang="en-US" baseline="0" dirty="0"/>
              <a:t> the scene</a:t>
            </a: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79C083-0604-4F5E-941F-D17F640A5D24}" type="slidenum">
              <a:rPr lang="en-GB" altLang="en-US" smtClean="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35</a:t>
            </a:fld>
            <a:endParaRPr lang="en-GB" altLang="en-US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25268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Required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practicals</a:t>
            </a:r>
            <a:r>
              <a:rPr lang="en-GB" baseline="0" dirty="0" smtClean="0"/>
              <a:t> – choose which one you want to start on dependent on group – food tests or effect of enzymes</a:t>
            </a:r>
          </a:p>
          <a:p>
            <a:r>
              <a:rPr lang="en-GB" dirty="0" smtClean="0"/>
              <a:t>Clips</a:t>
            </a:r>
            <a:r>
              <a:rPr lang="en-GB" baseline="0" dirty="0" smtClean="0"/>
              <a:t> available – have tried to simplify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1347788"/>
            <a:ext cx="6462712" cy="3636962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D9852-F8B0-4F52-99D8-BA6D1FF4BE38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8275" y="1463675"/>
            <a:ext cx="7016750" cy="3948113"/>
          </a:xfrm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altLang="en-US" dirty="0"/>
              <a:t>Context</a:t>
            </a:r>
            <a:r>
              <a:rPr lang="en-GB" altLang="en-US" baseline="0" dirty="0"/>
              <a:t> – students have been off school for 11 weeks so will need science based reminders of where this all fits in.</a:t>
            </a:r>
            <a:endParaRPr lang="en-GB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79C083-0604-4F5E-941F-D17F640A5D24}" type="slidenum">
              <a:rPr lang="en-GB" altLang="en-US" smtClean="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4</a:t>
            </a:fld>
            <a:endParaRPr lang="en-GB" altLang="en-US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95300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8275" y="1463675"/>
            <a:ext cx="7016750" cy="3948113"/>
          </a:xfrm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Setting</a:t>
            </a:r>
            <a:r>
              <a:rPr lang="en-US" baseline="0" dirty="0"/>
              <a:t> the scene</a:t>
            </a: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79C083-0604-4F5E-941F-D17F640A5D24}" type="slidenum">
              <a:rPr lang="en-GB" altLang="en-US" smtClean="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5</a:t>
            </a:fld>
            <a:endParaRPr lang="en-GB" altLang="en-US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00497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1347788"/>
            <a:ext cx="6462712" cy="3636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Outcomes</a:t>
            </a:r>
            <a:r>
              <a:rPr lang="en-GB" altLang="en-US" baseline="0" dirty="0"/>
              <a:t> for part 1</a:t>
            </a:r>
            <a:endParaRPr lang="en-GB" altLang="en-US" dirty="0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2D991-B775-4A7C-8E2A-6BBD4D12EA10}" type="slidenum">
              <a:rPr lang="en-GB" altLang="en-US" smtClean="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6</a:t>
            </a:fld>
            <a:endParaRPr lang="en-GB" altLang="en-US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00304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B9362E-5F0C-49B1-9181-A1836525F6C3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Boardworks GCSE Additional Science: Biology </a:t>
            </a:r>
          </a:p>
          <a:p>
            <a:pPr>
              <a:spcBef>
                <a:spcPct val="0"/>
              </a:spcBef>
            </a:pPr>
            <a:r>
              <a:rPr lang="en-GB" altLang="en-US"/>
              <a:t>Enzymes</a:t>
            </a: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2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A96F62-449A-4FC1-8DA1-6DC8F498D207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Boardworks GCSE Additional Science: Biology </a:t>
            </a:r>
          </a:p>
          <a:p>
            <a:pPr>
              <a:spcBef>
                <a:spcPct val="0"/>
              </a:spcBef>
            </a:pPr>
            <a:r>
              <a:rPr lang="en-GB" altLang="en-US"/>
              <a:t>Enzymes</a:t>
            </a: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Model around this – label, explain lock and key hypothesis – label</a:t>
            </a:r>
            <a:r>
              <a:rPr lang="en-GB" altLang="en-US" baseline="0" dirty="0">
                <a:latin typeface="Arial" panose="020B0604020202020204" pitchFamily="34" charset="0"/>
              </a:rPr>
              <a:t> the parts of the enzyme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9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Questioning on denatured – recall</a:t>
            </a:r>
            <a:r>
              <a:rPr lang="en-GB" baseline="0" dirty="0"/>
              <a:t> – ideas on 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6E0B-9AB1-4AF4-BD60-12435FDD1D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4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53975"/>
            <a:ext cx="109728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3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5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61F7-DE6B-4CC5-960C-D15F4C712362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SbmJPSnwB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lH1ym916Fo" TargetMode="External"/><Relationship Id="rId4" Type="http://schemas.openxmlformats.org/officeDocument/2006/relationships/hyperlink" Target="https://www.youtube.com/watch?v=eSbmJPSnwB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qbu56ImXk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3H1urX3gxI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2339" y="182245"/>
            <a:ext cx="4614949" cy="399645"/>
          </a:xfrm>
        </p:spPr>
        <p:txBody>
          <a:bodyPr>
            <a:normAutofit fontScale="90000"/>
          </a:bodyPr>
          <a:lstStyle/>
          <a:p>
            <a:r>
              <a:rPr lang="en-GB" dirty="0"/>
              <a:t>LIST OF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687" y="908455"/>
            <a:ext cx="10515600" cy="570847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sz="1600" dirty="0"/>
              <a:t>INTRO</a:t>
            </a:r>
          </a:p>
          <a:p>
            <a:pPr marL="514350" indent="-514350">
              <a:buAutoNum type="arabicPeriod"/>
            </a:pPr>
            <a:r>
              <a:rPr lang="en-GB" sz="1600" dirty="0"/>
              <a:t>SET THE SCENE – PAPER 1 TOPICS – ALL IN BOOKLET FOR REFERENCE</a:t>
            </a:r>
          </a:p>
          <a:p>
            <a:pPr marL="514350" indent="-514350">
              <a:buAutoNum type="arabicPeriod"/>
            </a:pPr>
            <a:r>
              <a:rPr lang="en-GB" sz="1600" dirty="0"/>
              <a:t>SHARE LEARNING FOCUS</a:t>
            </a:r>
          </a:p>
          <a:p>
            <a:pPr marL="514350" indent="-514350">
              <a:buAutoNum type="arabicPeriod"/>
            </a:pPr>
            <a:r>
              <a:rPr lang="en-GB" sz="1600" dirty="0"/>
              <a:t>WHAT IS AN ENZYME</a:t>
            </a:r>
          </a:p>
          <a:p>
            <a:pPr marL="514350" indent="-514350">
              <a:buAutoNum type="arabicPeriod"/>
            </a:pPr>
            <a:r>
              <a:rPr lang="en-GB" sz="1600" dirty="0"/>
              <a:t>ACTIVE SITE AND LOCK AND KEY</a:t>
            </a:r>
          </a:p>
          <a:p>
            <a:pPr marL="514350" indent="-514350">
              <a:buAutoNum type="arabicPeriod"/>
            </a:pPr>
            <a:r>
              <a:rPr lang="en-GB" sz="1600" dirty="0"/>
              <a:t>LABELS IN BOOKLET</a:t>
            </a:r>
          </a:p>
          <a:p>
            <a:pPr marL="514350" indent="-514350">
              <a:buAutoNum type="arabicPeriod"/>
            </a:pPr>
            <a:r>
              <a:rPr lang="en-GB" sz="1600" dirty="0"/>
              <a:t>RECAP QUIZ – WHITEBOARDS</a:t>
            </a:r>
          </a:p>
          <a:p>
            <a:pPr marL="514350" indent="-514350">
              <a:buAutoNum type="arabicPeriod"/>
            </a:pPr>
            <a:r>
              <a:rPr lang="en-GB" sz="1600" dirty="0"/>
              <a:t>DENATURED – CAN DRAW/ANNOTATE AROUND</a:t>
            </a:r>
          </a:p>
          <a:p>
            <a:pPr marL="514350" indent="-514350">
              <a:buAutoNum type="arabicPeriod"/>
            </a:pPr>
            <a:r>
              <a:rPr lang="en-GB" sz="1600" dirty="0"/>
              <a:t>Q IN BOOKLET</a:t>
            </a:r>
          </a:p>
          <a:p>
            <a:pPr marL="514350" indent="-514350">
              <a:buAutoNum type="arabicPeriod"/>
            </a:pPr>
            <a:r>
              <a:rPr lang="en-GB" sz="1600" dirty="0"/>
              <a:t>EXAM Q</a:t>
            </a:r>
          </a:p>
          <a:p>
            <a:pPr marL="514350" indent="-514350">
              <a:buAutoNum type="arabicPeriod"/>
            </a:pPr>
            <a:r>
              <a:rPr lang="en-GB" sz="1600" dirty="0"/>
              <a:t>LINK WITH DIGESTION</a:t>
            </a:r>
          </a:p>
          <a:p>
            <a:pPr marL="514350" indent="-514350">
              <a:buAutoNum type="arabicPeriod"/>
            </a:pPr>
            <a:r>
              <a:rPr lang="en-GB" sz="1600" dirty="0"/>
              <a:t>LABEL ORGANS</a:t>
            </a:r>
          </a:p>
          <a:p>
            <a:pPr marL="514350" indent="-514350">
              <a:buAutoNum type="arabicPeriod"/>
            </a:pPr>
            <a:r>
              <a:rPr lang="en-GB" sz="1600" dirty="0"/>
              <a:t>DEFINE DIGESTION</a:t>
            </a:r>
          </a:p>
          <a:p>
            <a:pPr marL="514350" indent="-514350">
              <a:buAutoNum type="arabicPeriod"/>
            </a:pPr>
            <a:r>
              <a:rPr lang="en-GB" sz="1600" dirty="0"/>
              <a:t>MAIN NUTRIENTS</a:t>
            </a:r>
          </a:p>
          <a:p>
            <a:pPr marL="514350" indent="-514350">
              <a:buAutoNum type="arabicPeriod"/>
            </a:pPr>
            <a:r>
              <a:rPr lang="en-GB" sz="1600" dirty="0"/>
              <a:t>WHAT BREAKS THEM DOWN?</a:t>
            </a:r>
          </a:p>
          <a:p>
            <a:pPr marL="514350" indent="-514350">
              <a:buAutoNum type="arabicPeriod"/>
            </a:pPr>
            <a:r>
              <a:rPr lang="en-GB" sz="1600" dirty="0"/>
              <a:t>LABEL WHERE ENZYMES PRODUCED</a:t>
            </a:r>
          </a:p>
          <a:p>
            <a:pPr marL="514350" indent="-514350">
              <a:buAutoNum type="arabicPeriod"/>
            </a:pPr>
            <a:r>
              <a:rPr lang="en-GB" sz="1600" dirty="0"/>
              <a:t>BROKEN DOWN INTO WHAT?</a:t>
            </a:r>
          </a:p>
          <a:p>
            <a:pPr marL="514350" indent="-514350">
              <a:buAutoNum type="arabicPeriod"/>
            </a:pPr>
            <a:r>
              <a:rPr lang="en-GB" sz="1600" dirty="0"/>
              <a:t>RECAP QUIZ</a:t>
            </a:r>
          </a:p>
          <a:p>
            <a:pPr marL="514350" indent="-514350">
              <a:buAutoNum type="arabicPeriod"/>
            </a:pPr>
            <a:r>
              <a:rPr lang="en-GB" sz="1600" dirty="0"/>
              <a:t>BILE</a:t>
            </a:r>
          </a:p>
          <a:p>
            <a:pPr marL="514350" indent="-514350">
              <a:buAutoNum type="arabicPeriod"/>
            </a:pPr>
            <a:r>
              <a:rPr lang="en-GB" sz="1600" dirty="0"/>
              <a:t>ACID</a:t>
            </a:r>
          </a:p>
          <a:p>
            <a:pPr marL="514350" indent="-514350">
              <a:buAutoNum type="arabicPeriod"/>
            </a:pPr>
            <a:r>
              <a:rPr lang="en-GB" sz="1600" dirty="0"/>
              <a:t>REHEARSAL</a:t>
            </a:r>
          </a:p>
          <a:p>
            <a:pPr marL="514350" indent="-514350">
              <a:buAutoNum type="arabicPeriod"/>
            </a:pPr>
            <a:r>
              <a:rPr lang="en-GB" sz="1600" dirty="0"/>
              <a:t>RECAP QUIZ</a:t>
            </a:r>
          </a:p>
          <a:p>
            <a:pPr marL="514350" indent="-514350">
              <a:buAutoNum type="arabicPeriod"/>
            </a:pPr>
            <a:endParaRPr lang="en-GB" sz="1600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33266" r="25648" b="16531"/>
          <a:stretch>
            <a:fillRect/>
          </a:stretch>
        </p:blipFill>
        <p:spPr bwMode="auto">
          <a:xfrm>
            <a:off x="229380" y="889592"/>
            <a:ext cx="78279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4" y="2445356"/>
            <a:ext cx="54673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373" y="3481979"/>
            <a:ext cx="4369130" cy="192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u="sng" dirty="0">
                <a:latin typeface="+mn-lt"/>
              </a:rPr>
              <a:t>What might an exam question look like?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83373" y="173442"/>
            <a:ext cx="314400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 shows a model of an enzyme molecule.</a:t>
            </a:r>
            <a:endParaRPr kumimoji="0" lang="en-US" altLang="en-US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</a:t>
            </a:r>
            <a:endParaRPr kumimoji="0" lang="en-US" altLang="en-US" sz="32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56" y="1158327"/>
            <a:ext cx="1352664" cy="19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37" y="209324"/>
            <a:ext cx="6028707" cy="1087461"/>
          </a:xfrm>
          <a:solidFill>
            <a:srgbClr val="7030A0"/>
          </a:solidFill>
        </p:spPr>
        <p:txBody>
          <a:bodyPr/>
          <a:lstStyle/>
          <a:p>
            <a:pPr eaLnBrk="1" hangingPunct="1"/>
            <a:r>
              <a:rPr lang="en-GB" altLang="en-US" sz="6600" b="1" u="sng">
                <a:solidFill>
                  <a:schemeClr val="bg1"/>
                </a:solidFill>
                <a:latin typeface="+mn-lt"/>
              </a:rPr>
              <a:t>RECAP QUIZ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976" y="1715317"/>
            <a:ext cx="10441577" cy="43529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altLang="en-US" dirty="0"/>
              <a:t>What are </a:t>
            </a:r>
            <a:r>
              <a:rPr lang="en-GB" altLang="en-US" b="1" u="sng" dirty="0"/>
              <a:t>enzymes</a:t>
            </a:r>
            <a:r>
              <a:rPr lang="en-GB" altLang="en-US" dirty="0"/>
              <a:t> made of?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What are the long chains that make up proteins?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What is where the substrate attaches to the </a:t>
            </a:r>
            <a:r>
              <a:rPr lang="en-GB" altLang="en-US" b="1" u="sng" dirty="0"/>
              <a:t>enzyme</a:t>
            </a:r>
            <a:r>
              <a:rPr lang="en-GB" altLang="en-US" dirty="0"/>
              <a:t>?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Do </a:t>
            </a:r>
            <a:r>
              <a:rPr lang="en-GB" altLang="en-US" b="1" u="sng" dirty="0"/>
              <a:t>enzymes</a:t>
            </a:r>
            <a:r>
              <a:rPr lang="en-GB" altLang="en-US" dirty="0"/>
              <a:t> speed up or slow down chemical reactions?</a:t>
            </a:r>
          </a:p>
          <a:p>
            <a:pPr marL="609600" indent="-609600">
              <a:buFontTx/>
              <a:buAutoNum type="arabicPeriod"/>
            </a:pPr>
            <a:endParaRPr lang="en-GB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53046" y="5183105"/>
            <a:ext cx="6028707" cy="1087461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6600" b="1" u="sng" dirty="0">
                <a:solidFill>
                  <a:schemeClr val="bg1"/>
                </a:solidFill>
                <a:latin typeface="+mn-lt"/>
              </a:rPr>
              <a:t>Whiteboards ready</a:t>
            </a:r>
          </a:p>
        </p:txBody>
      </p:sp>
    </p:spTree>
    <p:extLst>
      <p:ext uri="{BB962C8B-B14F-4D97-AF65-F5344CB8AC3E}">
        <p14:creationId xmlns:p14="http://schemas.microsoft.com/office/powerpoint/2010/main" val="870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26497" y="195273"/>
            <a:ext cx="6130925" cy="31686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b="1" dirty="0"/>
              <a:t>What has happened?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643723" y="141126"/>
            <a:ext cx="3375478" cy="2847668"/>
            <a:chOff x="3741" y="2281"/>
            <a:chExt cx="1277" cy="1581"/>
          </a:xfrm>
        </p:grpSpPr>
        <p:pic>
          <p:nvPicPr>
            <p:cNvPr id="30724" name="Picture 13" descr="enzyme - denatu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2281"/>
              <a:ext cx="1277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 Box 19"/>
            <p:cNvSpPr txBox="1">
              <a:spLocks noChangeArrowheads="1"/>
            </p:cNvSpPr>
            <p:nvPr/>
          </p:nvSpPr>
          <p:spPr bwMode="auto">
            <a:xfrm>
              <a:off x="3858" y="3700"/>
              <a:ext cx="6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10BC45"/>
                </a:solidFill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36168" y="3955262"/>
            <a:ext cx="2027237" cy="2565400"/>
            <a:chOff x="743" y="2317"/>
            <a:chExt cx="1277" cy="1616"/>
          </a:xfrm>
        </p:grpSpPr>
        <p:pic>
          <p:nvPicPr>
            <p:cNvPr id="7" name="Picture 14" descr="enzym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2317"/>
              <a:ext cx="1277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003" y="3700"/>
              <a:ext cx="5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10BC45"/>
                  </a:solidFill>
                </a:rPr>
                <a:t>normal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015831" y="3874487"/>
            <a:ext cx="2027238" cy="2622550"/>
            <a:chOff x="3741" y="2281"/>
            <a:chExt cx="1277" cy="1652"/>
          </a:xfrm>
        </p:grpSpPr>
        <p:pic>
          <p:nvPicPr>
            <p:cNvPr id="10" name="Picture 13" descr="enzyme - denatu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2281"/>
              <a:ext cx="1277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858" y="370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>
                <a:solidFill>
                  <a:srgbClr val="10BC45"/>
                </a:solidFill>
              </a:endParaRPr>
            </a:p>
          </p:txBody>
        </p:sp>
      </p:grp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562222" y="2697003"/>
            <a:ext cx="4965458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GB" altLang="en-US" dirty="0">
                <a:latin typeface="+mn-lt"/>
              </a:rPr>
              <a:t>Shape of </a:t>
            </a:r>
            <a:r>
              <a:rPr lang="en-GB" altLang="en-US" b="1" u="sng" dirty="0">
                <a:latin typeface="+mn-lt"/>
              </a:rPr>
              <a:t>active site </a:t>
            </a:r>
            <a:r>
              <a:rPr lang="en-GB" altLang="en-US" dirty="0">
                <a:latin typeface="+mn-lt"/>
              </a:rPr>
              <a:t>changed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b="1" u="sng" dirty="0">
                <a:latin typeface="+mn-lt"/>
              </a:rPr>
              <a:t>Substrate</a:t>
            </a:r>
            <a:r>
              <a:rPr lang="en-GB" altLang="en-US" dirty="0">
                <a:latin typeface="+mn-lt"/>
              </a:rPr>
              <a:t> no longer fits into </a:t>
            </a:r>
            <a:r>
              <a:rPr lang="en-GB" altLang="en-US" b="1" u="sng" dirty="0">
                <a:latin typeface="+mn-lt"/>
              </a:rPr>
              <a:t>active site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b="1" u="sng" dirty="0">
                <a:latin typeface="+mn-lt"/>
              </a:rPr>
              <a:t>Enzyme</a:t>
            </a:r>
            <a:r>
              <a:rPr lang="en-GB" altLang="en-US" dirty="0">
                <a:latin typeface="+mn-lt"/>
              </a:rPr>
              <a:t> can no longer speed up the rate of reaction </a:t>
            </a:r>
            <a:endParaRPr lang="en-GB" altLang="en-US" sz="2800" dirty="0">
              <a:latin typeface="+mn-lt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278897" y="347673"/>
            <a:ext cx="6130925" cy="31686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b="1" dirty="0"/>
              <a:t>What could cause this?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126497" y="500073"/>
            <a:ext cx="7517226" cy="31686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b="1" dirty="0"/>
              <a:t>High temperatures or high pH</a:t>
            </a:r>
          </a:p>
        </p:txBody>
      </p:sp>
    </p:spTree>
    <p:extLst>
      <p:ext uri="{BB962C8B-B14F-4D97-AF65-F5344CB8AC3E}">
        <p14:creationId xmlns:p14="http://schemas.microsoft.com/office/powerpoint/2010/main" val="34354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235543" y="2364674"/>
            <a:ext cx="3059366" cy="3384962"/>
            <a:chOff x="3741" y="2281"/>
            <a:chExt cx="1277" cy="1581"/>
          </a:xfrm>
        </p:grpSpPr>
        <p:pic>
          <p:nvPicPr>
            <p:cNvPr id="5" name="Picture 13" descr="enzyme - denatu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2281"/>
              <a:ext cx="1277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3858" y="3700"/>
              <a:ext cx="6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10BC45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47886" y="695097"/>
            <a:ext cx="6217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000" dirty="0"/>
              <a:t>The enzyme has </a:t>
            </a:r>
            <a:r>
              <a:rPr lang="en-GB" altLang="en-US" sz="4000" b="1" u="sng" dirty="0"/>
              <a:t>DENATURED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361709" y="2050089"/>
            <a:ext cx="6059978" cy="3477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GB" altLang="en-US" dirty="0">
                <a:latin typeface="+mn-lt"/>
              </a:rPr>
              <a:t>The shape of </a:t>
            </a:r>
            <a:r>
              <a:rPr lang="en-GB" altLang="en-US" b="1" u="sng" dirty="0">
                <a:latin typeface="+mn-lt"/>
              </a:rPr>
              <a:t>active site </a:t>
            </a:r>
            <a:r>
              <a:rPr lang="en-GB" altLang="en-US" dirty="0">
                <a:latin typeface="+mn-lt"/>
              </a:rPr>
              <a:t>has changed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>
                <a:latin typeface="+mn-lt"/>
              </a:rPr>
              <a:t>So the </a:t>
            </a:r>
            <a:r>
              <a:rPr lang="en-GB" altLang="en-US" b="1" u="sng" dirty="0">
                <a:latin typeface="+mn-lt"/>
              </a:rPr>
              <a:t>substrate</a:t>
            </a:r>
            <a:r>
              <a:rPr lang="en-GB" altLang="en-US" dirty="0">
                <a:latin typeface="+mn-lt"/>
              </a:rPr>
              <a:t> no longer fits into the </a:t>
            </a:r>
            <a:r>
              <a:rPr lang="en-GB" altLang="en-US" b="1" u="sng" dirty="0">
                <a:latin typeface="+mn-lt"/>
              </a:rPr>
              <a:t>enzyme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dirty="0">
                <a:latin typeface="+mn-lt"/>
              </a:rPr>
              <a:t>So the </a:t>
            </a:r>
            <a:r>
              <a:rPr lang="en-GB" altLang="en-US" b="1" u="sng" dirty="0">
                <a:latin typeface="+mn-lt"/>
              </a:rPr>
              <a:t>enzyme</a:t>
            </a:r>
            <a:r>
              <a:rPr lang="en-GB" altLang="en-US" dirty="0">
                <a:latin typeface="+mn-lt"/>
              </a:rPr>
              <a:t> can no longer speed up the rate of reaction </a:t>
            </a:r>
          </a:p>
          <a:p>
            <a:pPr marL="457200" indent="-457200">
              <a:spcBef>
                <a:spcPct val="0"/>
              </a:spcBef>
            </a:pPr>
            <a:endParaRPr lang="en-GB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3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31074" y="428626"/>
            <a:ext cx="2638697" cy="9821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altLang="en-US" sz="3600" b="1" u="sng" dirty="0">
                <a:solidFill>
                  <a:schemeClr val="bg1"/>
                </a:solidFill>
                <a:latin typeface="+mn-lt"/>
              </a:rPr>
              <a:t/>
            </a:r>
            <a:br>
              <a:rPr lang="en-GB" altLang="en-US" sz="3600" b="1" u="sng" dirty="0">
                <a:solidFill>
                  <a:schemeClr val="bg1"/>
                </a:solidFill>
                <a:latin typeface="+mn-lt"/>
              </a:rPr>
            </a:br>
            <a:r>
              <a:rPr lang="en-GB" altLang="en-US" sz="6600" b="1" u="sng" dirty="0">
                <a:solidFill>
                  <a:schemeClr val="bg1"/>
                </a:solidFill>
                <a:latin typeface="+mn-lt"/>
              </a:rPr>
              <a:t>TASK </a:t>
            </a:r>
            <a:br>
              <a:rPr lang="en-GB" altLang="en-US" sz="6600" b="1" u="sng" dirty="0">
                <a:solidFill>
                  <a:schemeClr val="bg1"/>
                </a:solidFill>
                <a:latin typeface="+mn-lt"/>
              </a:rPr>
            </a:br>
            <a:endParaRPr lang="en-GB" altLang="en-US" sz="3600" b="1" u="sng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056152" y="1853012"/>
            <a:ext cx="2027237" cy="2565400"/>
            <a:chOff x="743" y="2317"/>
            <a:chExt cx="1277" cy="1616"/>
          </a:xfrm>
        </p:grpSpPr>
        <p:pic>
          <p:nvPicPr>
            <p:cNvPr id="32776" name="Picture 14" descr="enzy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2317"/>
              <a:ext cx="1277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18"/>
            <p:cNvSpPr txBox="1">
              <a:spLocks noChangeArrowheads="1"/>
            </p:cNvSpPr>
            <p:nvPr/>
          </p:nvSpPr>
          <p:spPr bwMode="auto">
            <a:xfrm>
              <a:off x="1003" y="3700"/>
              <a:ext cx="5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10BC45"/>
                  </a:solidFill>
                </a:rPr>
                <a:t>normal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505988" y="1915321"/>
            <a:ext cx="2027238" cy="2622550"/>
            <a:chOff x="3741" y="2281"/>
            <a:chExt cx="1277" cy="1652"/>
          </a:xfrm>
        </p:grpSpPr>
        <p:pic>
          <p:nvPicPr>
            <p:cNvPr id="32774" name="Picture 13" descr="enzyme - denatu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2281"/>
              <a:ext cx="1277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19"/>
            <p:cNvSpPr txBox="1">
              <a:spLocks noChangeArrowheads="1"/>
            </p:cNvSpPr>
            <p:nvPr/>
          </p:nvSpPr>
          <p:spPr bwMode="auto">
            <a:xfrm>
              <a:off x="3858" y="3700"/>
              <a:ext cx="7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10BC45"/>
                  </a:solidFill>
                </a:rPr>
                <a:t>denatured</a:t>
              </a:r>
            </a:p>
          </p:txBody>
        </p:sp>
      </p:grp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594894" y="580526"/>
            <a:ext cx="8110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atin typeface="+mn-lt"/>
              </a:rPr>
              <a:t>In your own words in the space in your booklet write a description of what ‘</a:t>
            </a:r>
            <a:r>
              <a:rPr lang="en-GB" altLang="en-US" sz="2800" b="1" u="sng" dirty="0">
                <a:latin typeface="+mn-lt"/>
              </a:rPr>
              <a:t>denatured</a:t>
            </a:r>
            <a:r>
              <a:rPr lang="en-GB" altLang="en-US" sz="2800" b="1" dirty="0">
                <a:latin typeface="+mn-lt"/>
              </a:rPr>
              <a:t>’ means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997528" y="4537871"/>
            <a:ext cx="9283243" cy="1877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u="sng" dirty="0">
                <a:latin typeface="+mn-lt"/>
              </a:rPr>
              <a:t>Help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+mn-lt"/>
              </a:rPr>
              <a:t>What has happened to the </a:t>
            </a:r>
            <a:r>
              <a:rPr lang="en-GB" altLang="en-US" sz="2800" b="1" u="sng" dirty="0">
                <a:latin typeface="+mn-lt"/>
              </a:rPr>
              <a:t>active site</a:t>
            </a:r>
            <a:r>
              <a:rPr lang="en-GB" altLang="en-US" sz="2800" dirty="0">
                <a:latin typeface="+mn-lt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+mn-lt"/>
              </a:rPr>
              <a:t>What can now no longer fit?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+mn-lt"/>
              </a:rPr>
              <a:t>So what does this mean for the </a:t>
            </a:r>
            <a:r>
              <a:rPr lang="en-GB" altLang="en-US" sz="2800" b="1" u="sng" dirty="0">
                <a:latin typeface="+mn-lt"/>
              </a:rPr>
              <a:t>enzyme</a:t>
            </a:r>
            <a:r>
              <a:rPr lang="en-GB" altLang="en-US" sz="28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1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1610" r="55533" b="15549"/>
          <a:stretch>
            <a:fillRect/>
          </a:stretch>
        </p:blipFill>
        <p:spPr bwMode="auto">
          <a:xfrm>
            <a:off x="323850" y="188913"/>
            <a:ext cx="619283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87439" y="371794"/>
            <a:ext cx="5438503" cy="14042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dirty="0">
                <a:latin typeface="+mn-lt"/>
              </a:rPr>
              <a:t>Let’s now link </a:t>
            </a:r>
            <a:r>
              <a:rPr lang="en-GB" altLang="en-US" sz="4000" b="1" u="sng" dirty="0">
                <a:latin typeface="+mn-lt"/>
              </a:rPr>
              <a:t>enzymes</a:t>
            </a:r>
            <a:r>
              <a:rPr lang="en-GB" altLang="en-US" sz="4000" dirty="0">
                <a:latin typeface="+mn-lt"/>
              </a:rPr>
              <a:t> with </a:t>
            </a:r>
            <a:r>
              <a:rPr lang="en-GB" altLang="en-US" sz="4000" b="1" u="sng" dirty="0">
                <a:latin typeface="+mn-lt"/>
              </a:rPr>
              <a:t>digestion</a:t>
            </a:r>
            <a:endParaRPr lang="en-GB" altLang="en-US" sz="5400" b="1" u="sng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52064" y="2188051"/>
            <a:ext cx="5438503" cy="15871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dirty="0">
                <a:latin typeface="+mn-lt"/>
              </a:rPr>
              <a:t>Step 1 – do we know the organs?</a:t>
            </a:r>
            <a:endParaRPr lang="en-GB" altLang="en-US" sz="5400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52063" y="4002997"/>
            <a:ext cx="5438503" cy="15871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dirty="0">
                <a:latin typeface="+mn-lt"/>
              </a:rPr>
              <a:t>Page 4 of your booklet</a:t>
            </a:r>
            <a:endParaRPr lang="en-GB" alt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4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1610" r="55533" b="15549"/>
          <a:stretch>
            <a:fillRect/>
          </a:stretch>
        </p:blipFill>
        <p:spPr bwMode="auto">
          <a:xfrm>
            <a:off x="323850" y="188913"/>
            <a:ext cx="619283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87439" y="371793"/>
            <a:ext cx="5438503" cy="22799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>
                <a:latin typeface="+mn-lt"/>
              </a:rPr>
              <a:t>Step 2 –</a:t>
            </a:r>
          </a:p>
          <a:p>
            <a:pPr algn="ctr"/>
            <a:r>
              <a:rPr lang="en-GB" altLang="en-US" sz="4800" dirty="0">
                <a:latin typeface="+mn-lt"/>
              </a:rPr>
              <a:t>What actually is </a:t>
            </a:r>
            <a:r>
              <a:rPr lang="en-GB" altLang="en-US" sz="4800" b="1" u="sng" dirty="0">
                <a:latin typeface="+mn-lt"/>
              </a:rPr>
              <a:t>DIGESTION</a:t>
            </a:r>
            <a:r>
              <a:rPr lang="en-GB" altLang="en-US" sz="4800" dirty="0">
                <a:latin typeface="+mn-lt"/>
              </a:rPr>
              <a:t>?</a:t>
            </a:r>
            <a:endParaRPr lang="en-GB" altLang="en-US" sz="66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52064" y="3285332"/>
            <a:ext cx="5469822" cy="20680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dirty="0">
                <a:latin typeface="+mn-lt"/>
              </a:rPr>
              <a:t>The breakdown of large </a:t>
            </a:r>
            <a:r>
              <a:rPr lang="en-GB" altLang="en-US" sz="3600" b="1" u="sng" dirty="0">
                <a:latin typeface="+mn-lt"/>
              </a:rPr>
              <a:t>insoluble</a:t>
            </a:r>
            <a:r>
              <a:rPr lang="en-GB" altLang="en-US" sz="3600" dirty="0">
                <a:latin typeface="+mn-lt"/>
              </a:rPr>
              <a:t> molecules into smaller </a:t>
            </a:r>
            <a:r>
              <a:rPr lang="en-GB" altLang="en-US" sz="3600" b="1" u="sng" dirty="0">
                <a:latin typeface="+mn-lt"/>
              </a:rPr>
              <a:t>soluble</a:t>
            </a:r>
            <a:r>
              <a:rPr lang="en-GB" altLang="en-US" sz="3600" dirty="0">
                <a:latin typeface="+mn-lt"/>
              </a:rPr>
              <a:t> molecules</a:t>
            </a:r>
            <a:endParaRPr lang="en-GB" altLang="en-US" sz="4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0507" y="5796975"/>
            <a:ext cx="644137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3200" dirty="0"/>
              <a:t>Write the definition in your booklets. </a:t>
            </a:r>
          </a:p>
        </p:txBody>
      </p:sp>
    </p:spTree>
    <p:extLst>
      <p:ext uri="{BB962C8B-B14F-4D97-AF65-F5344CB8AC3E}">
        <p14:creationId xmlns:p14="http://schemas.microsoft.com/office/powerpoint/2010/main" val="3157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8923" y="2417330"/>
            <a:ext cx="220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10BC45"/>
                </a:solidFill>
              </a:rPr>
              <a:t>carbohydrate </a:t>
            </a:r>
          </a:p>
          <a:p>
            <a:pPr algn="ctr" eaLnBrk="1" hangingPunct="1"/>
            <a:r>
              <a:rPr lang="en-GB" altLang="en-US" sz="2400" b="1">
                <a:solidFill>
                  <a:srgbClr val="10BC45"/>
                </a:solidFill>
              </a:rPr>
              <a:t>molecule</a:t>
            </a:r>
            <a:r>
              <a:rPr lang="en-GB" altLang="en-US" sz="2400">
                <a:solidFill>
                  <a:srgbClr val="10BC45"/>
                </a:solidFill>
              </a:rPr>
              <a:t>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284173" y="3265055"/>
            <a:ext cx="1589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10BC45"/>
                </a:solidFill>
              </a:rPr>
              <a:t>fat </a:t>
            </a:r>
          </a:p>
          <a:p>
            <a:pPr algn="ctr" eaLnBrk="1" hangingPunct="1"/>
            <a:r>
              <a:rPr lang="en-GB" altLang="en-US" sz="2400" b="1">
                <a:solidFill>
                  <a:srgbClr val="10BC45"/>
                </a:solidFill>
              </a:rPr>
              <a:t>molecule</a:t>
            </a:r>
            <a:r>
              <a:rPr lang="en-GB" altLang="en-US" sz="2400">
                <a:solidFill>
                  <a:srgbClr val="10BC45"/>
                </a:solidFill>
              </a:rPr>
              <a:t> </a:t>
            </a:r>
          </a:p>
        </p:txBody>
      </p:sp>
      <p:pic>
        <p:nvPicPr>
          <p:cNvPr id="4" name="Picture 8" descr="starch chain (shor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177">
            <a:off x="1234823" y="1896630"/>
            <a:ext cx="31178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atty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16" y="1831543"/>
            <a:ext cx="27908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50391" y="3503180"/>
            <a:ext cx="1589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10BC45"/>
                </a:solidFill>
              </a:rPr>
              <a:t>protein </a:t>
            </a:r>
          </a:p>
          <a:p>
            <a:pPr algn="ctr" eaLnBrk="1" hangingPunct="1"/>
            <a:r>
              <a:rPr lang="en-GB" altLang="en-US" sz="2400" b="1">
                <a:solidFill>
                  <a:srgbClr val="10BC45"/>
                </a:solidFill>
              </a:rPr>
              <a:t>molecule</a:t>
            </a:r>
            <a:r>
              <a:rPr lang="en-GB" altLang="en-US" sz="2400">
                <a:solidFill>
                  <a:srgbClr val="10BC45"/>
                </a:solidFill>
              </a:rPr>
              <a:t> </a:t>
            </a:r>
          </a:p>
        </p:txBody>
      </p:sp>
      <p:pic>
        <p:nvPicPr>
          <p:cNvPr id="7" name="Picture 10" descr="protein chain (shor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498">
            <a:off x="3601786" y="3946093"/>
            <a:ext cx="31178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86690" y="399582"/>
            <a:ext cx="7666511" cy="100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u="sng" dirty="0">
                <a:latin typeface="+mn-lt"/>
              </a:rPr>
              <a:t>What are the main nutrients?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9158" y="5581561"/>
            <a:ext cx="10348224" cy="100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u="sng" dirty="0">
                <a:latin typeface="+mn-lt"/>
              </a:rPr>
              <a:t>But we have to break these down!</a:t>
            </a:r>
          </a:p>
        </p:txBody>
      </p:sp>
    </p:spTree>
    <p:extLst>
      <p:ext uri="{BB962C8B-B14F-4D97-AF65-F5344CB8AC3E}">
        <p14:creationId xmlns:p14="http://schemas.microsoft.com/office/powerpoint/2010/main" val="10404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69158" y="2434915"/>
            <a:ext cx="67546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u="sng" dirty="0">
                <a:latin typeface="+mn-lt"/>
              </a:rPr>
              <a:t>carbohydrate</a:t>
            </a:r>
            <a:r>
              <a:rPr lang="en-GB" altLang="en-US" sz="2800" dirty="0">
                <a:latin typeface="+mn-lt"/>
              </a:rPr>
              <a:t> </a:t>
            </a:r>
          </a:p>
          <a:p>
            <a:pPr algn="ctr" eaLnBrk="1" hangingPunct="1"/>
            <a:r>
              <a:rPr lang="en-GB" altLang="en-US" sz="2800" dirty="0">
                <a:latin typeface="+mn-lt"/>
              </a:rPr>
              <a:t>molecule broken down by </a:t>
            </a:r>
            <a:r>
              <a:rPr lang="en-GB" altLang="en-US" sz="2800" b="1" u="sng" dirty="0">
                <a:latin typeface="+mn-lt"/>
              </a:rPr>
              <a:t>CARBOHYDRASE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212049" y="3695436"/>
            <a:ext cx="2318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u="sng" dirty="0">
                <a:latin typeface="+mn-lt"/>
              </a:rPr>
              <a:t>fat</a:t>
            </a:r>
            <a:r>
              <a:rPr lang="en-GB" altLang="en-US" sz="2400" dirty="0">
                <a:latin typeface="+mn-lt"/>
              </a:rPr>
              <a:t> </a:t>
            </a:r>
          </a:p>
          <a:p>
            <a:pPr algn="ctr" eaLnBrk="1" hangingPunct="1"/>
            <a:r>
              <a:rPr lang="en-GB" altLang="en-US" sz="2400" dirty="0">
                <a:latin typeface="+mn-lt"/>
              </a:rPr>
              <a:t>molecule broken</a:t>
            </a:r>
          </a:p>
          <a:p>
            <a:pPr algn="ctr" eaLnBrk="1" hangingPunct="1"/>
            <a:r>
              <a:rPr lang="en-GB" altLang="en-US" sz="2400" dirty="0">
                <a:latin typeface="+mn-lt"/>
              </a:rPr>
              <a:t>down by </a:t>
            </a:r>
            <a:r>
              <a:rPr lang="en-GB" altLang="en-US" sz="2400" b="1" u="sng" dirty="0">
                <a:latin typeface="+mn-lt"/>
              </a:rPr>
              <a:t>LIPASE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  <p:pic>
        <p:nvPicPr>
          <p:cNvPr id="4" name="Picture 8" descr="starch chain (shor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177">
            <a:off x="1085193" y="1697769"/>
            <a:ext cx="31178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atty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88" y="1813225"/>
            <a:ext cx="27908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73290" y="5388934"/>
            <a:ext cx="3558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u="sng" dirty="0">
                <a:latin typeface="+mn-lt"/>
              </a:rPr>
              <a:t>protein</a:t>
            </a:r>
            <a:r>
              <a:rPr lang="en-GB" altLang="en-US" sz="2400" dirty="0">
                <a:latin typeface="+mn-lt"/>
              </a:rPr>
              <a:t> </a:t>
            </a:r>
          </a:p>
          <a:p>
            <a:pPr algn="ctr" eaLnBrk="1" hangingPunct="1"/>
            <a:r>
              <a:rPr lang="en-GB" altLang="en-US" sz="2400" dirty="0">
                <a:latin typeface="+mn-lt"/>
              </a:rPr>
              <a:t>molecule broken down by </a:t>
            </a:r>
          </a:p>
          <a:p>
            <a:pPr algn="ctr" eaLnBrk="1" hangingPunct="1"/>
            <a:r>
              <a:rPr lang="en-GB" altLang="en-US" sz="2400" b="1" u="sng" dirty="0">
                <a:latin typeface="+mn-lt"/>
              </a:rPr>
              <a:t>PROTEASE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  <p:pic>
        <p:nvPicPr>
          <p:cNvPr id="7" name="Picture 10" descr="protein chain (shor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498">
            <a:off x="3618411" y="4571382"/>
            <a:ext cx="31178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86690" y="417167"/>
            <a:ext cx="9629103" cy="95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u="sng" dirty="0">
                <a:latin typeface="+mn-lt"/>
              </a:rPr>
              <a:t>So what are the main </a:t>
            </a:r>
            <a:r>
              <a:rPr lang="en-GB" altLang="en-US" b="1" u="sng" dirty="0">
                <a:latin typeface="+mn-lt"/>
              </a:rPr>
              <a:t>ENZYMES</a:t>
            </a:r>
            <a:r>
              <a:rPr lang="en-GB" altLang="en-US" u="sng" dirty="0">
                <a:latin typeface="+mn-lt"/>
              </a:rPr>
              <a:t>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9158" y="5581561"/>
            <a:ext cx="10348224" cy="100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u="sng" dirty="0"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69158" y="317668"/>
            <a:ext cx="9629103" cy="95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u="sng" dirty="0">
                <a:latin typeface="+mn-lt"/>
              </a:rPr>
              <a:t>ENZYMES – LET’S PRACTICE THIS!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9158" y="5581561"/>
            <a:ext cx="10348224" cy="100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u="sng" dirty="0">
              <a:latin typeface="Adamsky SF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158" y="1532420"/>
            <a:ext cx="10536646" cy="4372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u="sng" dirty="0" err="1"/>
              <a:t>Carbohydrase</a:t>
            </a:r>
            <a:r>
              <a:rPr lang="en-GB" sz="4000" dirty="0"/>
              <a:t> breaks down </a:t>
            </a:r>
            <a:r>
              <a:rPr lang="en-GB" sz="4000" b="1" u="sng" dirty="0"/>
              <a:t>carbohydrates</a:t>
            </a:r>
            <a:r>
              <a:rPr lang="en-GB" sz="4000" dirty="0"/>
              <a:t>.</a:t>
            </a:r>
          </a:p>
          <a:p>
            <a:endParaRPr lang="en-GB" sz="4000" dirty="0"/>
          </a:p>
          <a:p>
            <a:r>
              <a:rPr lang="en-GB" sz="4000" b="1" u="sng" dirty="0"/>
              <a:t>Protease</a:t>
            </a:r>
            <a:r>
              <a:rPr lang="en-GB" sz="4000" dirty="0"/>
              <a:t> breaks down </a:t>
            </a:r>
            <a:r>
              <a:rPr lang="en-GB" sz="4000" b="1" u="sng" dirty="0"/>
              <a:t>proteins</a:t>
            </a:r>
            <a:r>
              <a:rPr lang="en-GB" sz="4000" dirty="0"/>
              <a:t>.</a:t>
            </a:r>
          </a:p>
          <a:p>
            <a:endParaRPr lang="en-GB" sz="4000" dirty="0"/>
          </a:p>
          <a:p>
            <a:r>
              <a:rPr lang="en-GB" sz="4000" b="1" u="sng" dirty="0"/>
              <a:t>Lipase</a:t>
            </a:r>
            <a:r>
              <a:rPr lang="en-GB" sz="4000" dirty="0"/>
              <a:t> breaks down </a:t>
            </a:r>
            <a:r>
              <a:rPr lang="en-GB" sz="4000" b="1" u="sng" dirty="0"/>
              <a:t>fats</a:t>
            </a:r>
            <a:r>
              <a:rPr lang="en-GB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39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10288" y="2742766"/>
            <a:ext cx="9144730" cy="2123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What are enzymes made of?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400" dirty="0">
                <a:solidFill>
                  <a:srgbClr val="FFC000"/>
                </a:solidFill>
                <a:cs typeface="Arial" panose="020B0604020202020204" pitchFamily="34" charset="0"/>
              </a:rPr>
              <a:t>Name 3 enzymes?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400" dirty="0">
                <a:solidFill>
                  <a:srgbClr val="00B050"/>
                </a:solidFill>
                <a:cs typeface="Arial" panose="020B0604020202020204" pitchFamily="34" charset="0"/>
              </a:rPr>
              <a:t>Which enzyme breaks down protein?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4128" y="332267"/>
            <a:ext cx="7696995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216992">
              <a:defRPr/>
            </a:pPr>
            <a:r>
              <a:rPr lang="en-GB" sz="4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Date: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09842" y="1459618"/>
            <a:ext cx="905256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216992">
              <a:defRPr/>
            </a:pPr>
            <a:r>
              <a:rPr lang="en-GB" sz="5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YEAR 10 BIOLOGY SESSION</a:t>
            </a:r>
            <a:endParaRPr lang="en-GB" sz="54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820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67" y="5977029"/>
            <a:ext cx="617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7" y="5062819"/>
            <a:ext cx="1641225" cy="163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2920407" y="404080"/>
            <a:ext cx="5620001" cy="6976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15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2738" indent="-119063" defTabSz="215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1013" indent="-95250" defTabSz="215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74688" indent="-95250" defTabSz="215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66775" indent="-95250" defTabSz="215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239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11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83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955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DD6C4B0-7732-4648-B94C-1F1E85A63393}" type="datetime2">
              <a:rPr lang="en-GB" altLang="en-US" sz="3600" b="1">
                <a:solidFill>
                  <a:srgbClr val="000000"/>
                </a:solidFill>
                <a:latin typeface="+mn-lt"/>
              </a:rPr>
              <a:pPr algn="ctr">
                <a:spcBef>
                  <a:spcPct val="0"/>
                </a:spcBef>
                <a:buFontTx/>
                <a:buNone/>
              </a:pPr>
              <a:t>Friday, 26 June 2020</a:t>
            </a:fld>
            <a:endParaRPr lang="en-GB" altLang="en-US" sz="36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80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42" t="29943" r="23380" b="42784"/>
          <a:stretch/>
        </p:blipFill>
        <p:spPr>
          <a:xfrm>
            <a:off x="149626" y="964274"/>
            <a:ext cx="11454947" cy="3241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706" y="379499"/>
            <a:ext cx="345011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3600" dirty="0"/>
              <a:t>In your booklet… </a:t>
            </a:r>
          </a:p>
        </p:txBody>
      </p:sp>
      <p:pic>
        <p:nvPicPr>
          <p:cNvPr id="4" name="Picture 10" descr="Pat Cartoon enzy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8" y="3936179"/>
            <a:ext cx="2964815" cy="26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tarch chain (shor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177">
            <a:off x="553178" y="4865630"/>
            <a:ext cx="31178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rotein chain (short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498">
            <a:off x="4318174" y="4736463"/>
            <a:ext cx="31178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20259" t="19676" r="49712" b="23850"/>
          <a:stretch/>
        </p:blipFill>
        <p:spPr bwMode="auto">
          <a:xfrm>
            <a:off x="870526" y="895523"/>
            <a:ext cx="5231015" cy="5837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52332" y="606596"/>
            <a:ext cx="4976445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Label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on the diagram below where each enzyme is produced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Use the code </a:t>
            </a: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 for protease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L for lipase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C for </a:t>
            </a:r>
            <a:r>
              <a:rPr lang="en-US" sz="28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carbohydrase</a:t>
            </a:r>
            <a:endParaRPr lang="en-US" sz="20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5970" y="4740944"/>
            <a:ext cx="3513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https://www.youtube.com/watch?v=eSbmJPSnwBs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65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20259" t="19676" r="49712" b="23850"/>
          <a:stretch/>
        </p:blipFill>
        <p:spPr bwMode="auto">
          <a:xfrm>
            <a:off x="870526" y="895523"/>
            <a:ext cx="5231015" cy="5837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78968" y="377996"/>
            <a:ext cx="4308231" cy="243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Label on the diagram below where each </a:t>
            </a:r>
            <a:r>
              <a:rPr lang="en-US" sz="3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is produced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3396" y="1945178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727468" y="4923905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C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349433" y="5839501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75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20259" t="19676" r="49712" b="23850"/>
          <a:stretch/>
        </p:blipFill>
        <p:spPr bwMode="auto">
          <a:xfrm>
            <a:off x="1045731" y="887078"/>
            <a:ext cx="5231015" cy="5837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44862" y="1485826"/>
            <a:ext cx="4413738" cy="243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Label on the diagram below where each </a:t>
            </a:r>
            <a:r>
              <a:rPr lang="en-US" sz="3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is produced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7839" y="4991603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P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474122" y="5725894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5109555" y="4127079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83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20259" t="19676" r="49712" b="23850"/>
          <a:stretch/>
        </p:blipFill>
        <p:spPr bwMode="auto">
          <a:xfrm>
            <a:off x="870526" y="895523"/>
            <a:ext cx="5231015" cy="5837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77839" y="4991603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L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474122" y="5725894"/>
            <a:ext cx="748145" cy="864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L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244862" y="1485826"/>
            <a:ext cx="4413738" cy="243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Label on the diagram below where each </a:t>
            </a:r>
            <a:r>
              <a:rPr lang="en-US" sz="3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is produced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98" t="28125" r="21080" b="34602"/>
          <a:stretch/>
        </p:blipFill>
        <p:spPr>
          <a:xfrm>
            <a:off x="479260" y="595638"/>
            <a:ext cx="11285035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98" t="28125" r="21080" b="34602"/>
          <a:stretch/>
        </p:blipFill>
        <p:spPr>
          <a:xfrm>
            <a:off x="532014" y="648392"/>
            <a:ext cx="11285035" cy="42062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83927" y="1995055"/>
            <a:ext cx="4289368" cy="598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u="sng" dirty="0"/>
              <a:t>GLUCOSE</a:t>
            </a:r>
            <a:endParaRPr lang="en-US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6483927" y="2826328"/>
            <a:ext cx="4289368" cy="598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u="sng" dirty="0"/>
              <a:t>AMINO ACIDS</a:t>
            </a:r>
            <a:endParaRPr lang="en-US" sz="40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6483927" y="3657601"/>
            <a:ext cx="4289368" cy="598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/>
              <a:t>FATTY ACIDS AND GLYCEROL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9005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69158" y="317668"/>
            <a:ext cx="9629103" cy="95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u="sng" dirty="0">
                <a:latin typeface="+mn-lt"/>
              </a:rPr>
              <a:t>EXTRA TASK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9158" y="5581561"/>
            <a:ext cx="10348224" cy="100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u="sng" dirty="0">
              <a:latin typeface="Adamsky SF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158" y="1432666"/>
            <a:ext cx="10935657" cy="1726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/>
              <a:t>Label the diagrams </a:t>
            </a:r>
            <a:r>
              <a:rPr lang="en-GB" sz="3200" dirty="0" smtClean="0"/>
              <a:t>showing </a:t>
            </a:r>
            <a:r>
              <a:rPr lang="en-GB" sz="3200" dirty="0"/>
              <a:t>what the enzyme has broken the nutrient down into</a:t>
            </a:r>
          </a:p>
          <a:p>
            <a:r>
              <a:rPr lang="en-GB" sz="3200" dirty="0"/>
              <a:t>EXAMPLE…</a:t>
            </a:r>
            <a:endParaRPr lang="en-US" sz="3200" dirty="0"/>
          </a:p>
        </p:txBody>
      </p:sp>
      <p:pic>
        <p:nvPicPr>
          <p:cNvPr id="5" name="Picture 4" descr="Starch Digestion: Grade 9 Understanding for IGCSE Biology 2.29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03" y="3318536"/>
            <a:ext cx="5821334" cy="254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16684" y="5320145"/>
            <a:ext cx="3724101" cy="7652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37" y="209324"/>
            <a:ext cx="6028707" cy="1087461"/>
          </a:xfrm>
          <a:solidFill>
            <a:srgbClr val="7030A0"/>
          </a:solidFill>
        </p:spPr>
        <p:txBody>
          <a:bodyPr/>
          <a:lstStyle/>
          <a:p>
            <a:pPr eaLnBrk="1" hangingPunct="1"/>
            <a:r>
              <a:rPr lang="en-GB" altLang="en-US" sz="6600" b="1" u="sng" dirty="0">
                <a:solidFill>
                  <a:schemeClr val="bg1"/>
                </a:solidFill>
                <a:latin typeface="+mn-lt"/>
              </a:rPr>
              <a:t>RECAP QUIZ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975" y="1465935"/>
            <a:ext cx="10441577" cy="4352925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GB" altLang="en-US" sz="2400" dirty="0"/>
              <a:t>What are </a:t>
            </a:r>
            <a:r>
              <a:rPr lang="en-GB" altLang="en-US" sz="2400" b="1" u="sng" dirty="0"/>
              <a:t>enzymes</a:t>
            </a:r>
            <a:r>
              <a:rPr lang="en-GB" altLang="en-US" sz="2400" dirty="0"/>
              <a:t> made of?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Which </a:t>
            </a:r>
            <a:r>
              <a:rPr lang="en-GB" altLang="en-US" sz="2400" b="1" u="sng" dirty="0"/>
              <a:t>enzyme</a:t>
            </a:r>
            <a:r>
              <a:rPr lang="en-GB" altLang="en-US" sz="2400" dirty="0"/>
              <a:t> breaks down </a:t>
            </a:r>
            <a:r>
              <a:rPr lang="en-GB" altLang="en-US" sz="2400" b="1" u="sng" dirty="0"/>
              <a:t>proteins</a:t>
            </a:r>
            <a:r>
              <a:rPr lang="en-GB" altLang="en-US" sz="2400" dirty="0"/>
              <a:t>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Which </a:t>
            </a:r>
            <a:r>
              <a:rPr lang="en-GB" altLang="en-US" sz="2400" b="1" u="sng" dirty="0"/>
              <a:t>enzyme</a:t>
            </a:r>
            <a:r>
              <a:rPr lang="en-GB" altLang="en-US" sz="2400" dirty="0"/>
              <a:t> breaks down </a:t>
            </a:r>
            <a:r>
              <a:rPr lang="en-GB" altLang="en-US" sz="2400" b="1" u="sng" dirty="0"/>
              <a:t>carbohydrates</a:t>
            </a:r>
            <a:r>
              <a:rPr lang="en-GB" altLang="en-US" sz="2400" dirty="0"/>
              <a:t>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Which </a:t>
            </a:r>
            <a:r>
              <a:rPr lang="en-GB" altLang="en-US" sz="2400" b="1" u="sng" dirty="0"/>
              <a:t>enzyme</a:t>
            </a:r>
            <a:r>
              <a:rPr lang="en-GB" altLang="en-US" sz="2400" dirty="0"/>
              <a:t> breaks down </a:t>
            </a:r>
            <a:r>
              <a:rPr lang="en-GB" altLang="en-US" sz="2400" b="1" u="sng" dirty="0"/>
              <a:t>fats</a:t>
            </a:r>
            <a:r>
              <a:rPr lang="en-GB" altLang="en-US" sz="2400" dirty="0"/>
              <a:t>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What are </a:t>
            </a:r>
            <a:r>
              <a:rPr lang="en-GB" altLang="en-US" sz="2400" b="1" u="sng" dirty="0"/>
              <a:t>carbohydrates</a:t>
            </a:r>
            <a:r>
              <a:rPr lang="en-GB" altLang="en-US" sz="2400" dirty="0"/>
              <a:t> broken down into?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What are </a:t>
            </a:r>
            <a:r>
              <a:rPr lang="en-GB" altLang="en-US" sz="2400" b="1" u="sng" dirty="0"/>
              <a:t>proteins</a:t>
            </a:r>
            <a:r>
              <a:rPr lang="en-GB" altLang="en-US" sz="2400" dirty="0"/>
              <a:t> broken down into?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What are </a:t>
            </a:r>
            <a:r>
              <a:rPr lang="en-GB" altLang="en-US" sz="2400" b="1" u="sng" dirty="0"/>
              <a:t>fats</a:t>
            </a:r>
            <a:r>
              <a:rPr lang="en-GB" altLang="en-US" sz="2400" dirty="0"/>
              <a:t> broken down into?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Name one organ where </a:t>
            </a:r>
            <a:r>
              <a:rPr lang="en-GB" altLang="en-US" sz="2400" b="1" u="sng" dirty="0"/>
              <a:t>lipase</a:t>
            </a:r>
            <a:r>
              <a:rPr lang="en-GB" altLang="en-US" sz="2400" dirty="0"/>
              <a:t> is produced?</a:t>
            </a:r>
          </a:p>
          <a:p>
            <a:pPr marL="609600" indent="-609600">
              <a:buFontTx/>
              <a:buAutoNum type="arabicPeriod"/>
            </a:pPr>
            <a:endParaRPr lang="en-GB" alt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08764" y="5524511"/>
            <a:ext cx="6028707" cy="1087461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6600" b="1" u="sng" dirty="0">
                <a:solidFill>
                  <a:schemeClr val="bg1"/>
                </a:solidFill>
                <a:latin typeface="+mn-lt"/>
              </a:rPr>
              <a:t>Whiteboards ready</a:t>
            </a:r>
          </a:p>
        </p:txBody>
      </p:sp>
    </p:spTree>
    <p:extLst>
      <p:ext uri="{BB962C8B-B14F-4D97-AF65-F5344CB8AC3E}">
        <p14:creationId xmlns:p14="http://schemas.microsoft.com/office/powerpoint/2010/main" val="1755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7215" y="448487"/>
            <a:ext cx="2008909" cy="1042264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6000" b="1" u="sng" dirty="0">
                <a:latin typeface="+mn-lt"/>
              </a:rPr>
              <a:t>BILE</a:t>
            </a:r>
            <a:endParaRPr lang="en-GB" altLang="en-US" sz="3600" b="1" u="sng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2" y="1698305"/>
            <a:ext cx="62183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/>
              <a:t>Bile</a:t>
            </a:r>
            <a:r>
              <a:rPr lang="en-GB" altLang="en-US" sz="2800" dirty="0"/>
              <a:t> is made in the 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/>
              <a:t>Bile</a:t>
            </a:r>
            <a:r>
              <a:rPr lang="en-GB" altLang="en-US" sz="2800" dirty="0"/>
              <a:t> is stored in the gall bladder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/>
              <a:t>Bile</a:t>
            </a:r>
            <a:r>
              <a:rPr lang="en-GB" altLang="en-US" sz="2800" dirty="0"/>
              <a:t> neutralises the acid from the stomach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/>
              <a:t>Bile</a:t>
            </a:r>
            <a:r>
              <a:rPr lang="en-GB" altLang="en-US" sz="2800" dirty="0"/>
              <a:t> emulsifies fats.</a:t>
            </a:r>
          </a:p>
          <a:p>
            <a:endParaRPr lang="en-GB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What does emulsify mean?</a:t>
            </a:r>
          </a:p>
          <a:p>
            <a:endParaRPr lang="en-GB" altLang="en-US" sz="1400" dirty="0"/>
          </a:p>
        </p:txBody>
      </p:sp>
      <p:pic>
        <p:nvPicPr>
          <p:cNvPr id="1026" name="Picture 2" descr="IGCSE Biology: 2.30 understand that bile is produced by the liv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06" y="969619"/>
            <a:ext cx="42862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11306" y="1525997"/>
            <a:ext cx="9763471" cy="34163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What are </a:t>
            </a:r>
            <a:r>
              <a:rPr lang="en-GB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enzymes</a:t>
            </a:r>
            <a:r>
              <a:rPr lang="en-GB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made of?</a:t>
            </a:r>
          </a:p>
          <a:p>
            <a:pPr algn="ctr" defTabSz="385763">
              <a:defRPr/>
            </a:pPr>
            <a:r>
              <a:rPr lang="en-GB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PROTEINS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3600" dirty="0">
                <a:solidFill>
                  <a:srgbClr val="FFC000"/>
                </a:solidFill>
                <a:cs typeface="Arial" panose="020B0604020202020204" pitchFamily="34" charset="0"/>
              </a:rPr>
              <a:t>Name 3 </a:t>
            </a:r>
            <a:r>
              <a:rPr lang="en-GB" altLang="en-US" sz="3600" b="1" u="sng" dirty="0">
                <a:solidFill>
                  <a:srgbClr val="FFC000"/>
                </a:solidFill>
                <a:cs typeface="Arial" panose="020B0604020202020204" pitchFamily="34" charset="0"/>
              </a:rPr>
              <a:t>enzymes</a:t>
            </a:r>
            <a:r>
              <a:rPr lang="en-GB" altLang="en-US" sz="3600" dirty="0">
                <a:solidFill>
                  <a:srgbClr val="FFC000"/>
                </a:solidFill>
                <a:cs typeface="Arial" panose="020B0604020202020204" pitchFamily="34" charset="0"/>
              </a:rPr>
              <a:t>?</a:t>
            </a:r>
          </a:p>
          <a:p>
            <a:pPr algn="ctr" defTabSz="385763">
              <a:defRPr/>
            </a:pPr>
            <a:r>
              <a:rPr lang="en-GB" altLang="en-US" sz="3600" b="1" u="sng" dirty="0">
                <a:solidFill>
                  <a:srgbClr val="FFC000"/>
                </a:solidFill>
                <a:cs typeface="Arial" panose="020B0604020202020204" pitchFamily="34" charset="0"/>
              </a:rPr>
              <a:t>CARBOHYDRASE</a:t>
            </a:r>
            <a:r>
              <a:rPr lang="en-GB" altLang="en-US" sz="3600" dirty="0">
                <a:solidFill>
                  <a:srgbClr val="FFC000"/>
                </a:solidFill>
                <a:cs typeface="Arial" panose="020B0604020202020204" pitchFamily="34" charset="0"/>
              </a:rPr>
              <a:t>, </a:t>
            </a:r>
            <a:r>
              <a:rPr lang="en-GB" altLang="en-US" sz="3600" b="1" u="sng" dirty="0">
                <a:solidFill>
                  <a:srgbClr val="FFC000"/>
                </a:solidFill>
                <a:cs typeface="Arial" panose="020B0604020202020204" pitchFamily="34" charset="0"/>
              </a:rPr>
              <a:t>PROTEASE</a:t>
            </a:r>
            <a:r>
              <a:rPr lang="en-GB" altLang="en-US" sz="3600" dirty="0">
                <a:solidFill>
                  <a:srgbClr val="FFC000"/>
                </a:solidFill>
                <a:cs typeface="Arial" panose="020B0604020202020204" pitchFamily="34" charset="0"/>
              </a:rPr>
              <a:t> AND </a:t>
            </a:r>
            <a:r>
              <a:rPr lang="en-GB" altLang="en-US" sz="3600" b="1" u="sng" dirty="0">
                <a:solidFill>
                  <a:srgbClr val="FFC000"/>
                </a:solidFill>
                <a:cs typeface="Arial" panose="020B0604020202020204" pitchFamily="34" charset="0"/>
              </a:rPr>
              <a:t>LIPASE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Which </a:t>
            </a:r>
            <a:r>
              <a:rPr lang="en-GB" altLang="en-US" sz="3600" b="1" u="sng" dirty="0">
                <a:solidFill>
                  <a:srgbClr val="00B050"/>
                </a:solidFill>
                <a:cs typeface="Arial" panose="020B0604020202020204" pitchFamily="34" charset="0"/>
              </a:rPr>
              <a:t>enzyme</a:t>
            </a:r>
            <a:r>
              <a:rPr lang="en-GB" alt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 breaks down </a:t>
            </a:r>
            <a:r>
              <a:rPr lang="en-GB" altLang="en-US" sz="3600" b="1" u="sng" dirty="0">
                <a:solidFill>
                  <a:srgbClr val="00B050"/>
                </a:solidFill>
                <a:cs typeface="Arial" panose="020B0604020202020204" pitchFamily="34" charset="0"/>
              </a:rPr>
              <a:t>protein</a:t>
            </a:r>
            <a:r>
              <a:rPr lang="en-GB" alt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?</a:t>
            </a:r>
          </a:p>
          <a:p>
            <a:pPr algn="ctr" defTabSz="385763">
              <a:defRPr/>
            </a:pPr>
            <a:r>
              <a:rPr lang="en-GB" altLang="en-US" sz="3600" b="1" u="sng" dirty="0">
                <a:solidFill>
                  <a:srgbClr val="00B050"/>
                </a:solidFill>
                <a:cs typeface="Arial" panose="020B0604020202020204" pitchFamily="34" charset="0"/>
              </a:rPr>
              <a:t>PROTEASE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882" y="360724"/>
            <a:ext cx="3189288" cy="646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216992">
              <a:defRPr/>
            </a:pP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CHECK IT!</a:t>
            </a:r>
          </a:p>
        </p:txBody>
      </p:sp>
      <p:pic>
        <p:nvPicPr>
          <p:cNvPr id="1024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43" y="5983924"/>
            <a:ext cx="5392904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6373"/>
            <a:ext cx="12858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7215" y="448487"/>
            <a:ext cx="2008909" cy="1042264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6000" b="1" u="sng" dirty="0">
                <a:latin typeface="+mn-lt"/>
              </a:rPr>
              <a:t>BILE</a:t>
            </a:r>
            <a:endParaRPr lang="en-GB" altLang="en-US" sz="3600" b="1" u="sng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2" y="1698305"/>
            <a:ext cx="6218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When </a:t>
            </a:r>
            <a:r>
              <a:rPr lang="en-GB" altLang="en-US" sz="2800" b="1" u="sng" dirty="0"/>
              <a:t>bile</a:t>
            </a:r>
            <a:r>
              <a:rPr lang="en-GB" altLang="en-US" sz="2800" dirty="0"/>
              <a:t> emulsifies fats, it breaks the fat droplets down into smaller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This creates a larger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So the </a:t>
            </a:r>
            <a:r>
              <a:rPr lang="en-GB" altLang="en-US" sz="2800" b="1" u="sng" dirty="0"/>
              <a:t>enzyme</a:t>
            </a:r>
            <a:r>
              <a:rPr lang="en-GB" altLang="en-US" sz="2800" dirty="0"/>
              <a:t> acts faster on the fat droplets – which </a:t>
            </a:r>
            <a:r>
              <a:rPr lang="en-GB" altLang="en-US" sz="2800" b="1" u="sng" dirty="0"/>
              <a:t>enzyme</a:t>
            </a:r>
            <a:r>
              <a:rPr lang="en-GB" altLang="en-US" sz="2800" dirty="0"/>
              <a:t> are we talking about that will break down the fats?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444" y="1106836"/>
            <a:ext cx="4211175" cy="19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98764" y="282233"/>
            <a:ext cx="4838007" cy="10422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altLang="en-US" sz="6000" b="1" u="sng" dirty="0">
                <a:latin typeface="+mn-lt"/>
              </a:rPr>
              <a:t>STOMACH</a:t>
            </a:r>
            <a:endParaRPr lang="en-GB" altLang="en-US" sz="3600" b="1" u="sng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1" y="1698305"/>
            <a:ext cx="84235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Which acid is in the stomach?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>
                <a:solidFill>
                  <a:srgbClr val="7030A0"/>
                </a:solidFill>
              </a:rPr>
              <a:t>Hydrochloric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What does the acid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>
                <a:solidFill>
                  <a:srgbClr val="7030A0"/>
                </a:solidFill>
              </a:rPr>
              <a:t>Kills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>
                <a:solidFill>
                  <a:srgbClr val="7030A0"/>
                </a:solidFill>
              </a:rPr>
              <a:t>Creates optimum conditions for protease enzymes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What pH would you expect?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b="1" u="sng" dirty="0">
                <a:solidFill>
                  <a:srgbClr val="7030A0"/>
                </a:solidFill>
              </a:rPr>
              <a:t>pH 1-3</a:t>
            </a:r>
          </a:p>
        </p:txBody>
      </p:sp>
      <p:pic>
        <p:nvPicPr>
          <p:cNvPr id="3074" name="Picture 2" descr="Stomach Acid Reflux. Healthcare. Digestion. Disease, Stomachac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8" y="406214"/>
            <a:ext cx="3251386" cy="32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88633" y="5249826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https://www.youtube.com/watch?v=eSbmJPSnwBs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55896" y="5970354"/>
            <a:ext cx="4919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https://www.youtube.com/watch?v=rlH1ym916Fo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496"/>
            <a:ext cx="10515600" cy="1325563"/>
          </a:xfrm>
        </p:spPr>
        <p:txBody>
          <a:bodyPr/>
          <a:lstStyle/>
          <a:p>
            <a:r>
              <a:rPr lang="en-GB" sz="5400" b="1" u="sng" dirty="0">
                <a:latin typeface="+mn-lt"/>
              </a:rPr>
              <a:t>Let’s practice</a:t>
            </a:r>
            <a:r>
              <a:rPr lang="en-GB" sz="5400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Bile is produced in the liver, stored in the gall bladder, then released into the small intestine.</a:t>
            </a:r>
          </a:p>
          <a:p>
            <a:pPr marL="0" indent="0">
              <a:buNone/>
            </a:pPr>
            <a:r>
              <a:rPr lang="en-GB" dirty="0"/>
              <a:t>(a)     Explain how bile affects the digestion of food in the small intestine.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001294"/>
            <a:ext cx="9768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b="1" u="sng" dirty="0">
                <a:solidFill>
                  <a:srgbClr val="7030A0"/>
                </a:solidFill>
                <a:latin typeface="Adamsky SF" pitchFamily="2" charset="0"/>
              </a:rPr>
              <a:t>Neutralises the stomach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3200" b="1" u="sng" dirty="0">
              <a:solidFill>
                <a:srgbClr val="7030A0"/>
              </a:solidFill>
              <a:latin typeface="Adamsky SF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b="1" u="sng" dirty="0">
                <a:solidFill>
                  <a:srgbClr val="7030A0"/>
                </a:solidFill>
                <a:latin typeface="Adamsky SF" pitchFamily="2" charset="0"/>
              </a:rPr>
              <a:t>Emulsifies fats to create a larger surface area for the enzymes to act</a:t>
            </a:r>
          </a:p>
        </p:txBody>
      </p:sp>
    </p:spTree>
    <p:extLst>
      <p:ext uri="{BB962C8B-B14F-4D97-AF65-F5344CB8AC3E}">
        <p14:creationId xmlns:p14="http://schemas.microsoft.com/office/powerpoint/2010/main" val="18802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u="sng" dirty="0">
                <a:latin typeface="+mn-lt"/>
              </a:rPr>
              <a:t>Let’s practice</a:t>
            </a:r>
            <a:r>
              <a:rPr lang="en-GB" sz="5400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833" y="18755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Name the acid in the stomach and describe its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820887"/>
            <a:ext cx="9768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b="1" u="sng" dirty="0">
                <a:solidFill>
                  <a:srgbClr val="7030A0"/>
                </a:solidFill>
              </a:rPr>
              <a:t>Hydrochloric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3200" b="1" u="sng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b="1" u="sng" dirty="0">
                <a:solidFill>
                  <a:srgbClr val="7030A0"/>
                </a:solidFill>
              </a:rPr>
              <a:t>Kills bacteria and creates optimum conditions for the protease enzymes to work</a:t>
            </a:r>
          </a:p>
        </p:txBody>
      </p:sp>
    </p:spTree>
    <p:extLst>
      <p:ext uri="{BB962C8B-B14F-4D97-AF65-F5344CB8AC3E}">
        <p14:creationId xmlns:p14="http://schemas.microsoft.com/office/powerpoint/2010/main" val="35705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37" y="209324"/>
            <a:ext cx="6028707" cy="1087461"/>
          </a:xfrm>
          <a:solidFill>
            <a:srgbClr val="7030A0"/>
          </a:solidFill>
        </p:spPr>
        <p:txBody>
          <a:bodyPr/>
          <a:lstStyle/>
          <a:p>
            <a:pPr eaLnBrk="1" hangingPunct="1"/>
            <a:r>
              <a:rPr lang="en-GB" altLang="en-US" sz="6600" b="1" u="sng" dirty="0">
                <a:solidFill>
                  <a:schemeClr val="bg1"/>
                </a:solidFill>
                <a:latin typeface="+mn-lt"/>
              </a:rPr>
              <a:t>RECAP QUIZ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975" y="1465935"/>
            <a:ext cx="10441577" cy="4352925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GB" altLang="en-US" sz="2400" dirty="0"/>
              <a:t>Where is bile made?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Where is bile stored?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Give one function of bile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Name the acid in the stomach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Give one function of the stomach acid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What are enzymes made of?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Which enzyme breaks down proteins?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Which enzyme breaks down carbohydrates?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dirty="0"/>
              <a:t>Which enzyme breaks down fats?</a:t>
            </a:r>
          </a:p>
          <a:p>
            <a:pPr marL="609600" indent="-609600">
              <a:buFontTx/>
              <a:buAutoNum type="arabicPeriod"/>
            </a:pPr>
            <a:endParaRPr lang="en-GB" alt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98865" y="5770539"/>
            <a:ext cx="6028707" cy="1087461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6600" b="1" u="sng" dirty="0">
                <a:solidFill>
                  <a:schemeClr val="bg1"/>
                </a:solidFill>
                <a:latin typeface="+mn-lt"/>
              </a:rPr>
              <a:t>Whiteboards ready</a:t>
            </a:r>
          </a:p>
        </p:txBody>
      </p:sp>
    </p:spTree>
    <p:extLst>
      <p:ext uri="{BB962C8B-B14F-4D97-AF65-F5344CB8AC3E}">
        <p14:creationId xmlns:p14="http://schemas.microsoft.com/office/powerpoint/2010/main" val="6630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1073" y="1287932"/>
            <a:ext cx="10724607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08496">
              <a:defRPr/>
            </a:pPr>
            <a:r>
              <a:rPr lang="en-GB" sz="6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End of part 1</a:t>
            </a:r>
          </a:p>
        </p:txBody>
      </p:sp>
      <p:pic>
        <p:nvPicPr>
          <p:cNvPr id="122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1" y="6061166"/>
            <a:ext cx="5220810" cy="5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3" y="5522914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28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B9D40-8E36-44B7-A887-D40252167103}"/>
              </a:ext>
            </a:extLst>
          </p:cNvPr>
          <p:cNvSpPr txBox="1"/>
          <p:nvPr/>
        </p:nvSpPr>
        <p:spPr>
          <a:xfrm>
            <a:off x="2826639" y="342900"/>
            <a:ext cx="7122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Part 2- Required </a:t>
            </a:r>
            <a:r>
              <a:rPr lang="en-GB" sz="4400" b="1" u="sng" dirty="0" err="1"/>
              <a:t>Practicals</a:t>
            </a:r>
            <a:endParaRPr lang="en-GB" sz="4400" b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41D47D-C016-4C1E-90C9-5811E0B9334D}"/>
              </a:ext>
            </a:extLst>
          </p:cNvPr>
          <p:cNvSpPr/>
          <p:nvPr/>
        </p:nvSpPr>
        <p:spPr>
          <a:xfrm>
            <a:off x="345989" y="1518317"/>
            <a:ext cx="11491784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of pH on enzyme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0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practical looks at how different pH can affect the action of the enzyme AMYLASE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800" b="1" dirty="0" smtClean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AMYLASE is a </a:t>
            </a:r>
            <a:r>
              <a:rPr lang="en-GB" sz="2800" b="1" dirty="0" err="1" smtClean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carbohydrase</a:t>
            </a:r>
            <a:r>
              <a:rPr lang="en-GB" sz="2800" b="1" dirty="0" smtClean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enzyme.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b="1" dirty="0" smtClean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nutrient does it break down?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CARBOHYDRATES – specifically starch</a:t>
            </a:r>
            <a:endParaRPr lang="en-GB" sz="5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95D659-526E-438D-8371-F3B43CA093E5}"/>
              </a:ext>
            </a:extLst>
          </p:cNvPr>
          <p:cNvSpPr txBox="1"/>
          <p:nvPr/>
        </p:nvSpPr>
        <p:spPr>
          <a:xfrm>
            <a:off x="222421" y="222421"/>
            <a:ext cx="491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Task </a:t>
            </a:r>
            <a:r>
              <a:rPr lang="en-GB" sz="4000" b="1" u="sng" dirty="0" smtClean="0"/>
              <a:t>1 - </a:t>
            </a:r>
            <a:r>
              <a:rPr lang="en-GB" sz="4000" b="1" u="sng" dirty="0"/>
              <a:t>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B161F-EA5C-44C7-B8EE-A77053E994B8}"/>
              </a:ext>
            </a:extLst>
          </p:cNvPr>
          <p:cNvSpPr txBox="1"/>
          <p:nvPr/>
        </p:nvSpPr>
        <p:spPr>
          <a:xfrm>
            <a:off x="222421" y="930307"/>
            <a:ext cx="115164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So how do we do the practical? Can we remember?! We HAVE done it before!</a:t>
            </a:r>
          </a:p>
          <a:p>
            <a:endParaRPr lang="en-GB" sz="3600" dirty="0" smtClean="0"/>
          </a:p>
          <a:p>
            <a:r>
              <a:rPr lang="en-GB" sz="3600" dirty="0" smtClean="0"/>
              <a:t>Watch the clip and make notes on your whiteboards of any points you think are important</a:t>
            </a:r>
          </a:p>
          <a:p>
            <a:endParaRPr lang="en-GB" sz="3600" dirty="0"/>
          </a:p>
          <a:p>
            <a:r>
              <a:rPr lang="en-GB" sz="3600" dirty="0" smtClean="0"/>
              <a:t>We will work on writing a method after this…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98740" y="5008346"/>
            <a:ext cx="96795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www.youtube.com/watch?v=8Yqbu56ImXk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74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effect of pH on amylase activity.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33895"/>
            <a:ext cx="9647904" cy="4899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73" y="1643150"/>
            <a:ext cx="6739446" cy="28457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643150"/>
            <a:ext cx="4987636" cy="364680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how long it takes the starch to be broken down by the AMYLASE enzyme.</a:t>
            </a:r>
          </a:p>
          <a:p>
            <a:pPr algn="ctr"/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pH (using a buffer solution)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effect of pH on amylase activity.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33895"/>
            <a:ext cx="9647904" cy="4899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1643150"/>
            <a:ext cx="5991347" cy="25298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1643149"/>
            <a:ext cx="5519652" cy="43253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will you know if the </a:t>
            </a:r>
            <a:r>
              <a:rPr lang="en-GB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starch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has been broken down into </a:t>
            </a:r>
            <a:r>
              <a:rPr lang="en-GB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colour will iodine turn with </a:t>
            </a:r>
            <a:r>
              <a:rPr lang="en-GB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starch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GB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BLUE/BLACK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colour will iodine turn with </a:t>
            </a:r>
            <a:r>
              <a:rPr lang="en-GB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GB" sz="2800" b="1" u="sng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STAYS ORANGE</a:t>
            </a:r>
            <a:endParaRPr lang="en-GB" sz="2800" b="1" u="sng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0701" y="259323"/>
            <a:ext cx="1012426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08496">
              <a:defRPr/>
            </a:pPr>
            <a:r>
              <a:rPr lang="en-GB" sz="3600" b="1" u="sng" dirty="0">
                <a:solidFill>
                  <a:prstClr val="black"/>
                </a:solidFill>
                <a:cs typeface="Arial" panose="020B0604020202020204" pitchFamily="34" charset="0"/>
              </a:rPr>
              <a:t>Learning Focus – Organisation revisit part 1</a:t>
            </a:r>
            <a:endParaRPr lang="en-GB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38" y="1160054"/>
            <a:ext cx="10137332" cy="34778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08496"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TOPICS - PAPER 1</a:t>
            </a:r>
          </a:p>
          <a:p>
            <a:pPr defTabSz="108496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CELL BIOLOGY</a:t>
            </a:r>
          </a:p>
          <a:p>
            <a:pPr defTabSz="108496">
              <a:defRPr/>
            </a:pPr>
            <a:r>
              <a:rPr lang="en-GB" sz="6000" b="1" dirty="0">
                <a:solidFill>
                  <a:srgbClr val="00B050"/>
                </a:solidFill>
                <a:cs typeface="Arial" panose="020B0604020202020204" pitchFamily="34" charset="0"/>
              </a:rPr>
              <a:t>ORGANISATION</a:t>
            </a:r>
          </a:p>
          <a:p>
            <a:pPr defTabSz="108496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INFECTION</a:t>
            </a:r>
          </a:p>
          <a:p>
            <a:pPr defTabSz="108496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BIOENERGETICS</a:t>
            </a:r>
          </a:p>
        </p:txBody>
      </p:sp>
      <p:pic>
        <p:nvPicPr>
          <p:cNvPr id="122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1" y="6061166"/>
            <a:ext cx="5220810" cy="5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7" y="5290193"/>
            <a:ext cx="1365031" cy="136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80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effect of pH on amylase activity.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33895"/>
            <a:ext cx="9647904" cy="48996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Independent=</a:t>
            </a: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Dependent=</a:t>
            </a: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(x2)=</a:t>
            </a:r>
          </a:p>
          <a:p>
            <a:pPr marL="514350" indent="-514350">
              <a:buAutoNum type="arabicParenR"/>
            </a:pP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96" y="1992283"/>
            <a:ext cx="7448170" cy="3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 smtClean="0">
                <a:latin typeface="+mn-lt"/>
              </a:rPr>
              <a:t>Investigating the effect of pH on amylase activity.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8" y="1633895"/>
            <a:ext cx="10591801" cy="489963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3600" dirty="0" smtClean="0"/>
              <a:t>Variables</a:t>
            </a:r>
          </a:p>
          <a:p>
            <a:r>
              <a:rPr lang="en-GB" sz="3600" dirty="0" smtClean="0"/>
              <a:t>Independent = 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pH of buffer solution</a:t>
            </a:r>
          </a:p>
          <a:p>
            <a:r>
              <a:rPr lang="en-GB" sz="3600" dirty="0" smtClean="0"/>
              <a:t>Dependent = 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time taken for starch to be broken down</a:t>
            </a:r>
          </a:p>
          <a:p>
            <a:r>
              <a:rPr lang="en-GB" sz="3600" dirty="0" smtClean="0"/>
              <a:t>Control (x2) = 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volume of amylase, temperature, volume of buffer solution, volume of starch solution</a:t>
            </a:r>
          </a:p>
          <a:p>
            <a:pPr marL="514350" indent="-514350">
              <a:buAutoNum type="arabicParenR"/>
            </a:pPr>
            <a:endParaRPr lang="en-GB" sz="3600" dirty="0" smtClean="0"/>
          </a:p>
          <a:p>
            <a:pPr marL="514350" indent="-514350">
              <a:buAutoNum type="arabicParenR"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48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" y="182880"/>
            <a:ext cx="6006562" cy="81464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b="1" u="sng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 METHOD</a:t>
            </a:r>
            <a:endParaRPr lang="en-GB" b="1" u="sng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997527"/>
            <a:ext cx="74363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 your equipment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 up spotting tile with iodine solution in each well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 boiling tube: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amylase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of buffer solution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keep this in a water bath at 35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of starch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 (which has also been kept in at 35</a:t>
            </a:r>
            <a:r>
              <a:rPr lang="en-GB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C) and start timer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Keep solution in water bath.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30 seconds remove some of the solution and drop into iodine in spotting tile.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 how long it takes for colour to change (to orange)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Repeat with different pH (using different buffer solutions)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292"/>
          <a:stretch/>
        </p:blipFill>
        <p:spPr>
          <a:xfrm>
            <a:off x="7631084" y="182880"/>
            <a:ext cx="4440382" cy="3971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1084" y="2168842"/>
            <a:ext cx="1795549" cy="21537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95D659-526E-438D-8371-F3B43CA093E5}"/>
              </a:ext>
            </a:extLst>
          </p:cNvPr>
          <p:cNvSpPr txBox="1"/>
          <p:nvPr/>
        </p:nvSpPr>
        <p:spPr>
          <a:xfrm>
            <a:off x="222421" y="222421"/>
            <a:ext cx="491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Task 1-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B161F-EA5C-44C7-B8EE-A77053E994B8}"/>
              </a:ext>
            </a:extLst>
          </p:cNvPr>
          <p:cNvSpPr txBox="1"/>
          <p:nvPr/>
        </p:nvSpPr>
        <p:spPr>
          <a:xfrm>
            <a:off x="222421" y="1177776"/>
            <a:ext cx="11516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Complete the method section in your booklet, you can </a:t>
            </a:r>
            <a:r>
              <a:rPr lang="en-GB" sz="4800" dirty="0" smtClean="0"/>
              <a:t>use </a:t>
            </a:r>
            <a:r>
              <a:rPr lang="en-GB" sz="4800" dirty="0"/>
              <a:t>words from the equipment list to help.</a:t>
            </a:r>
          </a:p>
        </p:txBody>
      </p:sp>
    </p:spTree>
    <p:extLst>
      <p:ext uri="{BB962C8B-B14F-4D97-AF65-F5344CB8AC3E}">
        <p14:creationId xmlns:p14="http://schemas.microsoft.com/office/powerpoint/2010/main" val="4777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386" y="400746"/>
            <a:ext cx="11022677" cy="587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Place 1 drop of iodine into a well on the spotting tile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Place labelled test tubes containing the buffered pH solutions, amylase solution and starch solutions into the water bath. Allow them to reach 35°C.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temperature must be controlled with a water bath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Add 2cm3 of one of the buffered solutions to a test tube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Add 2cm3 of amylase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Start the stop clock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Mix using a glass rod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After 30 seconds, remove a drop of the mixture and add to the first well of the spotting tile.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Repeat, adding a drop of the mixture every 30 seconds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Continue until the iodine solution and the amylase/buffer/starch mixture stays orange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iodine no longer changes colour, it means that there is no starch present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Repeat with solutions of different pH (5,6,7,8)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optimum pH for amylase is pH6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Record the results- time taken for colour to change/ starch to be broken down.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F19246-8108-4536-932F-CF67A6AC2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" y="344962"/>
            <a:ext cx="12234020" cy="6055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59379B-3935-4A91-A3A9-2911D2FDF0E0}"/>
              </a:ext>
            </a:extLst>
          </p:cNvPr>
          <p:cNvSpPr/>
          <p:nvPr/>
        </p:nvSpPr>
        <p:spPr>
          <a:xfrm>
            <a:off x="4564675" y="1164281"/>
            <a:ext cx="80021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</a:rPr>
              <a:t>pH</a:t>
            </a:r>
            <a:endParaRPr lang="en-GB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4E1E8-9E24-4541-A4ED-4729EF851889}"/>
              </a:ext>
            </a:extLst>
          </p:cNvPr>
          <p:cNvSpPr/>
          <p:nvPr/>
        </p:nvSpPr>
        <p:spPr>
          <a:xfrm>
            <a:off x="3794129" y="2386395"/>
            <a:ext cx="8500533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taken for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change/ starch to be broken down.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A5C41-7C72-4704-AD1F-A0B6F174283C}"/>
              </a:ext>
            </a:extLst>
          </p:cNvPr>
          <p:cNvSpPr/>
          <p:nvPr/>
        </p:nvSpPr>
        <p:spPr>
          <a:xfrm>
            <a:off x="3845459" y="3517498"/>
            <a:ext cx="8397871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of starch solution, volume of amylase, temperature of water bath.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76763-FEE1-401A-92CD-5FDEF29E4A85}"/>
              </a:ext>
            </a:extLst>
          </p:cNvPr>
          <p:cNvSpPr/>
          <p:nvPr/>
        </p:nvSpPr>
        <p:spPr>
          <a:xfrm>
            <a:off x="4564675" y="5485657"/>
            <a:ext cx="6356227" cy="6690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to body/optimum temperature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C5724-53AD-4CD2-BB41-1E80B3F56A28}"/>
              </a:ext>
            </a:extLst>
          </p:cNvPr>
          <p:cNvSpPr txBox="1"/>
          <p:nvPr/>
        </p:nvSpPr>
        <p:spPr>
          <a:xfrm>
            <a:off x="4053015" y="115614"/>
            <a:ext cx="358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Exam Questions</a:t>
            </a:r>
          </a:p>
        </p:txBody>
      </p:sp>
    </p:spTree>
    <p:extLst>
      <p:ext uri="{BB962C8B-B14F-4D97-AF65-F5344CB8AC3E}">
        <p14:creationId xmlns:p14="http://schemas.microsoft.com/office/powerpoint/2010/main" val="12038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B256D-5D93-42EE-810E-25DBADB9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727" y="516044"/>
            <a:ext cx="3074184" cy="403124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61740E-77D0-40E6-A394-7212D8F8F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6" y="1004830"/>
            <a:ext cx="8692381" cy="4848340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A32F1926-184A-42A3-85FD-261FC592B5CA}"/>
              </a:ext>
            </a:extLst>
          </p:cNvPr>
          <p:cNvSpPr/>
          <p:nvPr/>
        </p:nvSpPr>
        <p:spPr>
          <a:xfrm>
            <a:off x="3475569" y="1305884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7F1B21C-B878-426D-B610-D420B02A83FD}"/>
              </a:ext>
            </a:extLst>
          </p:cNvPr>
          <p:cNvSpPr/>
          <p:nvPr/>
        </p:nvSpPr>
        <p:spPr>
          <a:xfrm>
            <a:off x="2437602" y="2926585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6B0D08FC-5E60-4F35-8462-D5B93FAD168D}"/>
              </a:ext>
            </a:extLst>
          </p:cNvPr>
          <p:cNvSpPr/>
          <p:nvPr/>
        </p:nvSpPr>
        <p:spPr>
          <a:xfrm>
            <a:off x="6096000" y="4848340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3B4D7CFD-7C93-49ED-9853-26317424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" y="427142"/>
            <a:ext cx="8598585" cy="17723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CE89A2-6A0D-4A3C-AF8A-C7F6963DBB24}"/>
              </a:ext>
            </a:extLst>
          </p:cNvPr>
          <p:cNvSpPr/>
          <p:nvPr/>
        </p:nvSpPr>
        <p:spPr>
          <a:xfrm>
            <a:off x="2391237" y="1313322"/>
            <a:ext cx="300755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they are too big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4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855D85-56E8-4129-833A-4DEBA374F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67555" cy="66232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728DB7-E6F4-4502-99E4-A13338E34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48" y="3070445"/>
            <a:ext cx="5856652" cy="3552777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9EB05345-66E0-48F0-BA89-AD1F58BC7A89}"/>
              </a:ext>
            </a:extLst>
          </p:cNvPr>
          <p:cNvSpPr/>
          <p:nvPr/>
        </p:nvSpPr>
        <p:spPr>
          <a:xfrm>
            <a:off x="4562963" y="5408327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46D34-7884-4E53-B0E3-78DB384A7930}"/>
              </a:ext>
            </a:extLst>
          </p:cNvPr>
          <p:cNvSpPr/>
          <p:nvPr/>
        </p:nvSpPr>
        <p:spPr>
          <a:xfrm>
            <a:off x="6609485" y="234778"/>
            <a:ext cx="68480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7.5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86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0701" y="259323"/>
            <a:ext cx="1012426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08496">
              <a:defRPr/>
            </a:pPr>
            <a:r>
              <a:rPr lang="en-GB" sz="3600" b="1" u="sng" dirty="0">
                <a:solidFill>
                  <a:prstClr val="black"/>
                </a:solidFill>
                <a:cs typeface="Arial" panose="020B0604020202020204" pitchFamily="34" charset="0"/>
              </a:rPr>
              <a:t>Learning Focus – Organisation revisit part 1</a:t>
            </a:r>
            <a:endParaRPr lang="en-GB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38" y="1160054"/>
            <a:ext cx="10137332" cy="37856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08496"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This topic includes..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ENZYMES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HEART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BLOOD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HEALTH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PLANT ORGANISATION</a:t>
            </a:r>
            <a:endParaRPr lang="en-GB" sz="40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22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1" y="6061166"/>
            <a:ext cx="5220810" cy="5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8" y="5387835"/>
            <a:ext cx="1346662" cy="13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183812" y="2021114"/>
            <a:ext cx="4538749" cy="39901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4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0C2460-D879-49E5-A684-77167ECE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1" y="96064"/>
            <a:ext cx="4522326" cy="214477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F2485D9-ABC3-4E1D-9A94-4738A239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7" y="914535"/>
            <a:ext cx="7439723" cy="5943465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53DD458E-1A26-4B14-8C00-A9FF1CC9DB17}"/>
              </a:ext>
            </a:extLst>
          </p:cNvPr>
          <p:cNvSpPr/>
          <p:nvPr/>
        </p:nvSpPr>
        <p:spPr>
          <a:xfrm>
            <a:off x="9480953" y="3383852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9028B2-3FDC-4A0B-B0FF-6B09DE298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336091"/>
            <a:ext cx="9318635" cy="3618071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139FF6F-087A-431C-A735-1C43C591C024}"/>
              </a:ext>
            </a:extLst>
          </p:cNvPr>
          <p:cNvSpPr/>
          <p:nvPr/>
        </p:nvSpPr>
        <p:spPr>
          <a:xfrm>
            <a:off x="4266402" y="1642711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FA7AB-C5CE-4CBB-915B-DA1687E3CDC2}"/>
              </a:ext>
            </a:extLst>
          </p:cNvPr>
          <p:cNvSpPr/>
          <p:nvPr/>
        </p:nvSpPr>
        <p:spPr>
          <a:xfrm>
            <a:off x="864523" y="441878"/>
            <a:ext cx="10292355" cy="3160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Food </a:t>
            </a:r>
            <a:r>
              <a:rPr lang="en-US" sz="3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practical looks at </a:t>
            </a:r>
            <a:r>
              <a:rPr lang="en-GB" sz="36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we can test for </a:t>
            </a:r>
            <a:r>
              <a:rPr lang="en-GB" sz="3600" b="1" u="sng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fats</a:t>
            </a:r>
            <a:r>
              <a:rPr lang="en-GB" sz="36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u="sng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carbohydrates</a:t>
            </a:r>
            <a:r>
              <a:rPr lang="en-GB" sz="36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600" b="1" u="sng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GB" sz="36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different types of food.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95D659-526E-438D-8371-F3B43CA093E5}"/>
              </a:ext>
            </a:extLst>
          </p:cNvPr>
          <p:cNvSpPr txBox="1"/>
          <p:nvPr/>
        </p:nvSpPr>
        <p:spPr>
          <a:xfrm>
            <a:off x="222421" y="222421"/>
            <a:ext cx="491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Task </a:t>
            </a:r>
            <a:r>
              <a:rPr lang="en-GB" sz="4000" b="1" u="sng" dirty="0" smtClean="0"/>
              <a:t>1 - </a:t>
            </a:r>
            <a:r>
              <a:rPr lang="en-GB" sz="4000" b="1" u="sng" dirty="0"/>
              <a:t>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B161F-EA5C-44C7-B8EE-A77053E994B8}"/>
              </a:ext>
            </a:extLst>
          </p:cNvPr>
          <p:cNvSpPr txBox="1"/>
          <p:nvPr/>
        </p:nvSpPr>
        <p:spPr>
          <a:xfrm>
            <a:off x="222421" y="930307"/>
            <a:ext cx="115164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So how do we do the practical?</a:t>
            </a:r>
          </a:p>
          <a:p>
            <a:r>
              <a:rPr lang="en-GB" sz="3600" dirty="0" smtClean="0"/>
              <a:t>Watch the clip and see if you can note down on your whiteboard the tests for</a:t>
            </a:r>
          </a:p>
          <a:p>
            <a:r>
              <a:rPr lang="en-GB" sz="3600" dirty="0" smtClean="0"/>
              <a:t>FATS</a:t>
            </a:r>
          </a:p>
          <a:p>
            <a:r>
              <a:rPr lang="en-GB" sz="3600" dirty="0" smtClean="0"/>
              <a:t>CARBOHYDRATES – STARCH AND GLUCOSE</a:t>
            </a:r>
          </a:p>
          <a:p>
            <a:r>
              <a:rPr lang="en-GB" sz="3600" dirty="0" smtClean="0"/>
              <a:t>PROTEIN</a:t>
            </a:r>
          </a:p>
          <a:p>
            <a:endParaRPr lang="en-GB" sz="3600" dirty="0"/>
          </a:p>
          <a:p>
            <a:r>
              <a:rPr lang="en-GB" sz="3600" dirty="0" smtClean="0"/>
              <a:t>You will be need to write a method following this.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361609" y="5505971"/>
            <a:ext cx="89897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</a:t>
            </a:r>
            <a:r>
              <a:rPr lang="en-US" sz="3200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www.youtube.com/watch?v=13H1urX3gxI</a:t>
            </a:r>
            <a:endParaRPr lang="en-US" sz="3200" u="sng" dirty="0" smtClean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endParaRPr lang="en-US" sz="3200" u="sng" dirty="0">
              <a:solidFill>
                <a:srgbClr val="1155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1442081"/>
            <a:ext cx="6118167" cy="454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Use a pestle and mortar to grind up a small sample of food.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Transfer the food to a beaker. Add distilled water.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Stir the mixture so that some of the food dissolves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Filter using a funnel with filter paper to obtain as clear as a solution as possible.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5D659-526E-438D-8371-F3B43CA093E5}"/>
              </a:ext>
            </a:extLst>
          </p:cNvPr>
          <p:cNvSpPr txBox="1"/>
          <p:nvPr/>
        </p:nvSpPr>
        <p:spPr>
          <a:xfrm>
            <a:off x="548640" y="501028"/>
            <a:ext cx="823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/>
              <a:t>PREPARING ALL FOOD SAMPLES</a:t>
            </a:r>
            <a:endParaRPr lang="en-GB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0" y="501028"/>
            <a:ext cx="2376833" cy="2790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5D659-526E-438D-8371-F3B43CA093E5}"/>
              </a:ext>
            </a:extLst>
          </p:cNvPr>
          <p:cNvSpPr txBox="1"/>
          <p:nvPr/>
        </p:nvSpPr>
        <p:spPr>
          <a:xfrm>
            <a:off x="7015942" y="3895390"/>
            <a:ext cx="4668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/>
              <a:t>RECORD IN YOUR BOOKLET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17484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4E2991-D612-4771-8E71-BC773089B15C}"/>
              </a:ext>
            </a:extLst>
          </p:cNvPr>
          <p:cNvSpPr/>
          <p:nvPr/>
        </p:nvSpPr>
        <p:spPr>
          <a:xfrm>
            <a:off x="1894464" y="57059"/>
            <a:ext cx="7015575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36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Benedict’s test for sugars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926" y="1199968"/>
            <a:ext cx="47130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31F20"/>
                </a:solidFill>
              </a:rPr>
              <a:t>Place two spatulas of the food sample into a test tube or 1 cm</a:t>
            </a:r>
            <a:r>
              <a:rPr lang="en-GB" sz="2800" baseline="30000" dirty="0">
                <a:solidFill>
                  <a:srgbClr val="231F20"/>
                </a:solidFill>
              </a:rPr>
              <a:t>3</a:t>
            </a:r>
            <a:r>
              <a:rPr lang="en-GB" sz="2800" dirty="0">
                <a:solidFill>
                  <a:srgbClr val="231F20"/>
                </a:solidFill>
              </a:rPr>
              <a:t> if the sample is liquid. Add about 1 cm</a:t>
            </a:r>
            <a:r>
              <a:rPr lang="en-GB" sz="2800" baseline="30000" dirty="0">
                <a:solidFill>
                  <a:srgbClr val="231F20"/>
                </a:solidFill>
              </a:rPr>
              <a:t>3</a:t>
            </a:r>
            <a:r>
              <a:rPr lang="en-GB" sz="2800" dirty="0">
                <a:solidFill>
                  <a:srgbClr val="231F20"/>
                </a:solidFill>
              </a:rPr>
              <a:t> depth of water to the tube and stir to mix.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31F20"/>
                </a:solidFill>
              </a:rPr>
              <a:t>Add an equal volume of Benedict's solution and mix.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31F20"/>
                </a:solidFill>
              </a:rPr>
              <a:t>Place the tube in a water bath at about 95°C for a few minutes.</a:t>
            </a:r>
            <a:endParaRPr lang="en-GB" sz="2800" b="0" i="0" dirty="0">
              <a:solidFill>
                <a:srgbClr val="231F20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36783"/>
          <a:stretch/>
        </p:blipFill>
        <p:spPr>
          <a:xfrm>
            <a:off x="5532148" y="867459"/>
            <a:ext cx="6039167" cy="33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3025" y="743113"/>
            <a:ext cx="4006734" cy="1791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Write how to test for sugars in your booklet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783"/>
          <a:stretch/>
        </p:blipFill>
        <p:spPr>
          <a:xfrm>
            <a:off x="730328" y="199505"/>
            <a:ext cx="4189614" cy="2304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907" b="57086"/>
          <a:stretch/>
        </p:blipFill>
        <p:spPr>
          <a:xfrm>
            <a:off x="730328" y="2836727"/>
            <a:ext cx="9951346" cy="26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5EC041-08E5-446E-B81B-7D6332C24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5" y="211351"/>
            <a:ext cx="11920730" cy="4583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7AC7D1-24ED-4D1B-9B1B-7F8987DB4254}"/>
              </a:ext>
            </a:extLst>
          </p:cNvPr>
          <p:cNvSpPr/>
          <p:nvPr/>
        </p:nvSpPr>
        <p:spPr>
          <a:xfrm>
            <a:off x="573604" y="888945"/>
            <a:ext cx="9647358" cy="17491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drops of Benedict’s solution to 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food sample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test 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 tube in a beaker of hot water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DCF79-CD1D-4BD5-A2E4-F37178076163}"/>
              </a:ext>
            </a:extLst>
          </p:cNvPr>
          <p:cNvSpPr/>
          <p:nvPr/>
        </p:nvSpPr>
        <p:spPr>
          <a:xfrm>
            <a:off x="407349" y="4271202"/>
            <a:ext cx="759483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solution will turn green, yellow, or brick red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6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D57A7A-F3DD-4A0D-A795-0A6A86F5CDD9}"/>
              </a:ext>
            </a:extLst>
          </p:cNvPr>
          <p:cNvSpPr/>
          <p:nvPr/>
        </p:nvSpPr>
        <p:spPr>
          <a:xfrm>
            <a:off x="201365" y="229285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ea typeface="Calibri" panose="020F0502020204030204" pitchFamily="34" charset="0"/>
              </a:rPr>
              <a:t>The iodine test for starch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71" y="2669317"/>
            <a:ext cx="5943600" cy="3343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365" y="115835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food sample and using 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3200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pipette, 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a few drops of iodine solution onto the food</a:t>
            </a:r>
            <a:r>
              <a:rPr lang="en-GB" sz="3200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3200" dirty="0" smtClean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colour change.</a:t>
            </a:r>
          </a:p>
          <a:p>
            <a:endParaRPr lang="en-GB" sz="32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would be the result of a positive test for starch?</a:t>
            </a:r>
          </a:p>
          <a:p>
            <a:endParaRPr lang="en-GB" sz="32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u="sng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BLACK</a:t>
            </a:r>
            <a:endParaRPr 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5324" y="448887"/>
            <a:ext cx="4006734" cy="1791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Write how to test for starch in your booklet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6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FFBC10-38B1-4251-A089-40838F8DE930}"/>
              </a:ext>
            </a:extLst>
          </p:cNvPr>
          <p:cNvSpPr/>
          <p:nvPr/>
        </p:nvSpPr>
        <p:spPr>
          <a:xfrm>
            <a:off x="197708" y="202360"/>
            <a:ext cx="3176895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for lipids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F7D5C-31A7-4293-AB8A-A457D139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20" y="529982"/>
            <a:ext cx="4943609" cy="3957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853" y="1207107"/>
            <a:ext cx="56637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 substance is mixed with 2 cm</a:t>
            </a:r>
            <a:r>
              <a:rPr lang="en-GB" sz="3200" baseline="300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ethanol.</a:t>
            </a:r>
          </a:p>
          <a:p>
            <a:pPr>
              <a:buFont typeface="+mj-lt"/>
              <a:buAutoNum type="arabicPeriod"/>
            </a:pP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equal volume of distilled water is added.</a:t>
            </a:r>
          </a:p>
          <a:p>
            <a:pPr>
              <a:buFont typeface="+mj-lt"/>
              <a:buAutoNum type="arabicPeriod"/>
            </a:pP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en-GB" sz="3200" i="1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milky-white </a:t>
            </a:r>
            <a:r>
              <a:rPr lang="en-GB" sz="3200" b="1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emulsion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forms if the test substance contains lipids.</a:t>
            </a:r>
            <a:endParaRPr lang="en-GB" sz="3200" b="0" i="0" dirty="0">
              <a:solidFill>
                <a:srgbClr val="231F2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2247" y="4761130"/>
            <a:ext cx="4006734" cy="1791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Write how to test for lipids in your booklet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69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6" y="6329363"/>
            <a:ext cx="43656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TextBox 9"/>
          <p:cNvGrpSpPr>
            <a:grpSpLocks/>
          </p:cNvGrpSpPr>
          <p:nvPr/>
        </p:nvGrpSpPr>
        <p:grpSpPr bwMode="auto">
          <a:xfrm>
            <a:off x="133004" y="304802"/>
            <a:ext cx="10276234" cy="2020583"/>
            <a:chOff x="96" y="96"/>
            <a:chExt cx="5520" cy="1088"/>
          </a:xfrm>
        </p:grpSpPr>
        <p:pic>
          <p:nvPicPr>
            <p:cNvPr id="43015" name="TextBox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2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Text Box 3"/>
            <p:cNvSpPr txBox="1">
              <a:spLocks noChangeArrowheads="1"/>
            </p:cNvSpPr>
            <p:nvPr/>
          </p:nvSpPr>
          <p:spPr bwMode="auto">
            <a:xfrm>
              <a:off x="113" y="119"/>
              <a:ext cx="548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 u="sng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Learning Focus – what are enzymes and what is their role in digestion?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600" b="1" dirty="0">
                <a:solidFill>
                  <a:srgbClr val="000000"/>
                </a:solidFill>
                <a:latin typeface="+mn-lt"/>
                <a:ea typeface="ヒラギノ角ゴ ProN W3"/>
                <a:cs typeface="ヒラギノ角ゴ ProN W3"/>
                <a:sym typeface="Lucida Grande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b="1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Key terms: enzyme, lipase, protease, </a:t>
              </a:r>
              <a:r>
                <a:rPr lang="en-GB" altLang="en-US" sz="2600" b="1" dirty="0" err="1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carbohydrase</a:t>
              </a:r>
              <a:r>
                <a:rPr lang="en-GB" altLang="en-US" sz="2600" b="1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, active site, substrate, lock and key</a:t>
              </a:r>
            </a:p>
          </p:txBody>
        </p:sp>
      </p:grpSp>
      <p:grpSp>
        <p:nvGrpSpPr>
          <p:cNvPr id="43012" name="TextBox 10"/>
          <p:cNvGrpSpPr>
            <a:grpSpLocks/>
          </p:cNvGrpSpPr>
          <p:nvPr/>
        </p:nvGrpSpPr>
        <p:grpSpPr bwMode="auto">
          <a:xfrm>
            <a:off x="133004" y="2368100"/>
            <a:ext cx="11439501" cy="3485319"/>
            <a:chOff x="-697" y="1232"/>
            <a:chExt cx="7080" cy="736"/>
          </a:xfrm>
        </p:grpSpPr>
        <p:pic>
          <p:nvPicPr>
            <p:cNvPr id="43013" name="TextBox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7" y="1232"/>
              <a:ext cx="7080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-521" y="1304"/>
              <a:ext cx="6904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1pPr>
              <a:lvl2pPr marL="742950" indent="-28575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2pPr>
              <a:lvl3pPr marL="1143000" indent="-22860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3pPr>
              <a:lvl4pPr marL="1600200" indent="-22860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4pPr>
              <a:lvl5pPr marL="2057400" indent="-22860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 b="1" u="sng" dirty="0">
                  <a:latin typeface="+mn-lt"/>
                </a:rPr>
                <a:t>Learning Outcomes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state what enzymes are made of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name different enzymes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define digestion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name the main nutrients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state what the nutrients are broken down into and by what enzymes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explain the function of bile and hydrochloric acid in digestion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753346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FFBC10-38B1-4251-A089-40838F8DE930}"/>
              </a:ext>
            </a:extLst>
          </p:cNvPr>
          <p:cNvSpPr/>
          <p:nvPr/>
        </p:nvSpPr>
        <p:spPr>
          <a:xfrm>
            <a:off x="197708" y="202360"/>
            <a:ext cx="3176895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for lipids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F7D5C-31A7-4293-AB8A-A457D139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20" y="529982"/>
            <a:ext cx="4943609" cy="3957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089" y="1612546"/>
            <a:ext cx="4457419" cy="2094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Write how to test for lipids in your booklet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5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B4950-B3FB-420E-BEFB-E10C2A52F6F8}"/>
              </a:ext>
            </a:extLst>
          </p:cNvPr>
          <p:cNvSpPr txBox="1"/>
          <p:nvPr/>
        </p:nvSpPr>
        <p:spPr>
          <a:xfrm>
            <a:off x="197708" y="1037968"/>
            <a:ext cx="963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36E2F1-3DAB-4B79-9509-23C66C212583}"/>
              </a:ext>
            </a:extLst>
          </p:cNvPr>
          <p:cNvSpPr/>
          <p:nvPr/>
        </p:nvSpPr>
        <p:spPr>
          <a:xfrm>
            <a:off x="197708" y="24714"/>
            <a:ext cx="3535968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6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Test for protein</a:t>
            </a:r>
            <a:endParaRPr lang="en-GB" sz="3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708" y="1037968"/>
            <a:ext cx="51332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1 cm</a:t>
            </a:r>
            <a:r>
              <a:rPr lang="en-GB" sz="3200" baseline="300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biuret solution A to the food </a:t>
            </a:r>
            <a:r>
              <a:rPr lang="en-GB" sz="3200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solution.</a:t>
            </a:r>
            <a:endParaRPr lang="en-GB" sz="32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 the liquids.</a:t>
            </a:r>
          </a:p>
          <a:p>
            <a:pPr>
              <a:buFont typeface="+mj-lt"/>
              <a:buAutoNum type="arabicPeriod"/>
            </a:pP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1 cm</a:t>
            </a:r>
            <a:r>
              <a:rPr lang="en-GB" sz="3200" baseline="300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biuret solution B and shake </a:t>
            </a:r>
            <a:r>
              <a:rPr lang="en-GB" sz="32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add 1 cm</a:t>
            </a:r>
            <a:r>
              <a:rPr lang="en-GB" sz="3200" baseline="300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biuret solution B carefully down the side of the test tube so as to form two layers.</a:t>
            </a:r>
            <a:endParaRPr lang="en-GB" sz="3200" b="0" i="0" dirty="0">
              <a:solidFill>
                <a:srgbClr val="231F2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7493"/>
          <a:stretch/>
        </p:blipFill>
        <p:spPr>
          <a:xfrm>
            <a:off x="5683202" y="432117"/>
            <a:ext cx="5888116" cy="3258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3893" y="4296701"/>
            <a:ext cx="4006734" cy="1791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Write how to test for lipids in your booklet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9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B4950-B3FB-420E-BEFB-E10C2A52F6F8}"/>
              </a:ext>
            </a:extLst>
          </p:cNvPr>
          <p:cNvSpPr txBox="1"/>
          <p:nvPr/>
        </p:nvSpPr>
        <p:spPr>
          <a:xfrm>
            <a:off x="197708" y="1037968"/>
            <a:ext cx="963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36E2F1-3DAB-4B79-9509-23C66C212583}"/>
              </a:ext>
            </a:extLst>
          </p:cNvPr>
          <p:cNvSpPr/>
          <p:nvPr/>
        </p:nvSpPr>
        <p:spPr>
          <a:xfrm>
            <a:off x="197708" y="24714"/>
            <a:ext cx="3535968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6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Test for protein</a:t>
            </a:r>
            <a:endParaRPr lang="en-GB" sz="3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7493"/>
          <a:stretch/>
        </p:blipFill>
        <p:spPr>
          <a:xfrm>
            <a:off x="5949209" y="444410"/>
            <a:ext cx="5888116" cy="3258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602" y="1746455"/>
            <a:ext cx="5183706" cy="3340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Write how to test for protein in your booklet and what the colour change will be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154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E4351-B971-4DDC-BEC6-34E507E20BEB}"/>
              </a:ext>
            </a:extLst>
          </p:cNvPr>
          <p:cNvSpPr/>
          <p:nvPr/>
        </p:nvSpPr>
        <p:spPr>
          <a:xfrm>
            <a:off x="3931785" y="449495"/>
            <a:ext cx="432842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marR="28575" algn="ctr">
              <a:lnSpc>
                <a:spcPct val="107000"/>
              </a:lnSpc>
              <a:spcBef>
                <a:spcPts val="2250"/>
              </a:spcBef>
              <a:spcAft>
                <a:spcPts val="225"/>
              </a:spcAft>
            </a:pPr>
            <a:r>
              <a:rPr lang="en-US" sz="40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 Questions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E3C43B-7A91-4660-8C09-35420B50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2" y="431428"/>
            <a:ext cx="9170315" cy="4931404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59583DB7-3CAE-4E9D-8ED3-019661132B50}"/>
              </a:ext>
            </a:extLst>
          </p:cNvPr>
          <p:cNvSpPr/>
          <p:nvPr/>
        </p:nvSpPr>
        <p:spPr>
          <a:xfrm>
            <a:off x="3648563" y="3184111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AEE78D-AA37-473B-99D6-2946083E4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0" y="339682"/>
            <a:ext cx="10017080" cy="4504166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A91C58C-527E-4BB0-95C1-D3B09A2E0293}"/>
              </a:ext>
            </a:extLst>
          </p:cNvPr>
          <p:cNvSpPr/>
          <p:nvPr/>
        </p:nvSpPr>
        <p:spPr>
          <a:xfrm>
            <a:off x="3796845" y="2311772"/>
            <a:ext cx="972864" cy="851558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86773D-4C8B-4C30-880D-FC6B77596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8" y="495695"/>
            <a:ext cx="9616532" cy="4274014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1A11F772-9009-408F-9CC0-2FF673C142C4}"/>
              </a:ext>
            </a:extLst>
          </p:cNvPr>
          <p:cNvSpPr/>
          <p:nvPr/>
        </p:nvSpPr>
        <p:spPr>
          <a:xfrm>
            <a:off x="8245277" y="1132889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7DCB53-4B73-4B31-8E5F-36105B81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74" y="414527"/>
            <a:ext cx="3704696" cy="4009192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A50EE0-1BF4-4769-A408-DE310E3C0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0" y="782562"/>
            <a:ext cx="7057169" cy="5292876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9628A6C-B2C3-4664-874B-E99E14D385B9}"/>
              </a:ext>
            </a:extLst>
          </p:cNvPr>
          <p:cNvSpPr/>
          <p:nvPr/>
        </p:nvSpPr>
        <p:spPr>
          <a:xfrm>
            <a:off x="4711243" y="2170857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C346AD9-2C71-4E1F-9AA5-D8DA3838BB32}"/>
              </a:ext>
            </a:extLst>
          </p:cNvPr>
          <p:cNvSpPr/>
          <p:nvPr/>
        </p:nvSpPr>
        <p:spPr>
          <a:xfrm>
            <a:off x="4711244" y="3682313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F73D02-C2CA-45B1-B37A-C8FCB37A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8" y="198382"/>
            <a:ext cx="7947163" cy="6103564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DCEDA5D5-33EB-42FD-B7A0-21CCA44C4CC4}"/>
              </a:ext>
            </a:extLst>
          </p:cNvPr>
          <p:cNvSpPr/>
          <p:nvPr/>
        </p:nvSpPr>
        <p:spPr>
          <a:xfrm>
            <a:off x="5577016" y="4790489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D1D231-CA78-4DC1-BAA1-A017FA62E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3" y="476368"/>
            <a:ext cx="8483348" cy="4639330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DAE2BFC3-9C18-4BFE-9BB0-D067BD5BC636}"/>
              </a:ext>
            </a:extLst>
          </p:cNvPr>
          <p:cNvSpPr/>
          <p:nvPr/>
        </p:nvSpPr>
        <p:spPr>
          <a:xfrm>
            <a:off x="2907158" y="1602447"/>
            <a:ext cx="1037967" cy="100483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327828" y="1145833"/>
            <a:ext cx="8988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latin typeface="+mn-lt"/>
              </a:rPr>
              <a:t>Enzymes</a:t>
            </a:r>
            <a:r>
              <a:rPr lang="en-GB" altLang="en-US" sz="2800" dirty="0">
                <a:latin typeface="+mn-lt"/>
              </a:rPr>
              <a:t> are </a:t>
            </a:r>
            <a:r>
              <a:rPr lang="en-GB" altLang="en-US" sz="2800" b="1" u="sng" dirty="0">
                <a:latin typeface="+mn-lt"/>
              </a:rPr>
              <a:t>protein</a:t>
            </a:r>
            <a:r>
              <a:rPr lang="en-GB" altLang="en-US" sz="2800" dirty="0">
                <a:latin typeface="+mn-lt"/>
              </a:rPr>
              <a:t> molecules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+mn-lt"/>
              </a:rPr>
              <a:t>They are made up of long chains of </a:t>
            </a:r>
            <a:r>
              <a:rPr lang="en-GB" altLang="en-US" sz="2800" b="1" u="sng" dirty="0">
                <a:latin typeface="+mn-lt"/>
              </a:rPr>
              <a:t>amino acids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325189" y="2251710"/>
            <a:ext cx="8119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+mn-lt"/>
              </a:rPr>
              <a:t>These long chains are </a:t>
            </a:r>
            <a:r>
              <a:rPr lang="en-GB" altLang="en-US" sz="2800" b="1" u="sng" dirty="0">
                <a:latin typeface="+mn-lt"/>
              </a:rPr>
              <a:t>folded to produce a unique 3D shape which enables other molecules to fit into the protein.</a:t>
            </a:r>
            <a:endParaRPr lang="en-GB" altLang="en-US" sz="2800" dirty="0">
              <a:latin typeface="+mn-lt"/>
            </a:endParaRPr>
          </a:p>
        </p:txBody>
      </p:sp>
      <p:pic>
        <p:nvPicPr>
          <p:cNvPr id="20484" name="Picture 9" descr="amino acid active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93" y="3632468"/>
            <a:ext cx="5661660" cy="30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Right Arrow 6"/>
          <p:cNvSpPr/>
          <p:nvPr/>
        </p:nvSpPr>
        <p:spPr>
          <a:xfrm rot="20855647">
            <a:off x="1294868" y="2393132"/>
            <a:ext cx="1143000" cy="378777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6834" y="363056"/>
            <a:ext cx="8988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u="sng" dirty="0">
                <a:latin typeface="+mn-lt"/>
              </a:rPr>
              <a:t>What is an enzyme?</a:t>
            </a:r>
            <a:endParaRPr lang="en-GB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9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40F90-5965-48C5-9499-2C0950D9E80F}"/>
              </a:ext>
            </a:extLst>
          </p:cNvPr>
          <p:cNvSpPr txBox="1"/>
          <p:nvPr/>
        </p:nvSpPr>
        <p:spPr>
          <a:xfrm>
            <a:off x="3501081" y="321276"/>
            <a:ext cx="518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/>
              <a:t>End of part 2</a:t>
            </a:r>
          </a:p>
        </p:txBody>
      </p:sp>
    </p:spTree>
    <p:extLst>
      <p:ext uri="{BB962C8B-B14F-4D97-AF65-F5344CB8AC3E}">
        <p14:creationId xmlns:p14="http://schemas.microsoft.com/office/powerpoint/2010/main" val="229298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This is how an </a:t>
            </a:r>
            <a:r>
              <a:rPr lang="en-GB" b="1" u="sng" dirty="0"/>
              <a:t>enzyme</a:t>
            </a:r>
            <a:r>
              <a:rPr lang="en-GB" dirty="0"/>
              <a:t> and a </a:t>
            </a:r>
            <a:r>
              <a:rPr lang="en-GB" b="1" u="sng" dirty="0"/>
              <a:t>substrate</a:t>
            </a:r>
            <a:r>
              <a:rPr lang="en-GB" dirty="0"/>
              <a:t> bind.</a:t>
            </a:r>
          </a:p>
          <a:p>
            <a:endParaRPr lang="en-GB" dirty="0"/>
          </a:p>
          <a:p>
            <a:r>
              <a:rPr lang="en-GB" dirty="0"/>
              <a:t>Label the </a:t>
            </a:r>
            <a:r>
              <a:rPr lang="en-GB" b="1" u="sng" dirty="0"/>
              <a:t>enzyme</a:t>
            </a:r>
            <a:r>
              <a:rPr lang="en-GB" dirty="0"/>
              <a:t> and </a:t>
            </a:r>
            <a:r>
              <a:rPr lang="en-GB" b="1" u="sng" dirty="0"/>
              <a:t>substrate</a:t>
            </a:r>
            <a:r>
              <a:rPr lang="en-GB" dirty="0"/>
              <a:t> on the diagram – the diagram is in your booklet on page 3.</a:t>
            </a:r>
          </a:p>
          <a:p>
            <a:endParaRPr lang="en-GB" dirty="0"/>
          </a:p>
          <a:p>
            <a:r>
              <a:rPr lang="en-GB" dirty="0"/>
              <a:t>Where is the </a:t>
            </a:r>
            <a:r>
              <a:rPr lang="en-GB" b="1" u="sng" dirty="0"/>
              <a:t>active site</a:t>
            </a:r>
            <a:r>
              <a:rPr lang="en-GB" dirty="0"/>
              <a:t>? Label this in your booklet</a:t>
            </a:r>
            <a:endParaRPr lang="en-US" dirty="0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818909" y="3650784"/>
            <a:ext cx="4508099" cy="2310448"/>
            <a:chOff x="215" y="1520"/>
            <a:chExt cx="1698" cy="892"/>
          </a:xfrm>
        </p:grpSpPr>
        <p:pic>
          <p:nvPicPr>
            <p:cNvPr id="8" name="Picture 14" descr="enzyme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373">
              <a:off x="215" y="1520"/>
              <a:ext cx="892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reactant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956">
              <a:off x="1111" y="1523"/>
              <a:ext cx="802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43"/>
            <p:cNvSpPr txBox="1">
              <a:spLocks noChangeArrowheads="1"/>
            </p:cNvSpPr>
            <p:nvPr/>
          </p:nvSpPr>
          <p:spPr bwMode="auto">
            <a:xfrm>
              <a:off x="949" y="1758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66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0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257" y="324332"/>
            <a:ext cx="10515600" cy="1325563"/>
          </a:xfrm>
        </p:spPr>
        <p:txBody>
          <a:bodyPr/>
          <a:lstStyle/>
          <a:p>
            <a:r>
              <a:rPr lang="en-GB" altLang="en-US" u="sng" dirty="0">
                <a:latin typeface="+mn-lt"/>
              </a:rPr>
              <a:t>This is what happens at the </a:t>
            </a:r>
            <a:r>
              <a:rPr lang="en-GB" altLang="en-US" b="1" u="sng" dirty="0">
                <a:latin typeface="+mn-lt"/>
              </a:rPr>
              <a:t>active site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206857" y="1802534"/>
            <a:ext cx="1863725" cy="1417638"/>
            <a:chOff x="2417" y="1502"/>
            <a:chExt cx="1174" cy="893"/>
          </a:xfrm>
        </p:grpSpPr>
        <p:pic>
          <p:nvPicPr>
            <p:cNvPr id="27664" name="Picture 8" descr="enzyme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05">
              <a:off x="2417" y="1502"/>
              <a:ext cx="892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11" descr="reactant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05">
              <a:off x="2789" y="1508"/>
              <a:ext cx="802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712769" y="1775547"/>
            <a:ext cx="2695575" cy="1416050"/>
            <a:chOff x="215" y="1520"/>
            <a:chExt cx="1698" cy="892"/>
          </a:xfrm>
        </p:grpSpPr>
        <p:pic>
          <p:nvPicPr>
            <p:cNvPr id="27661" name="Picture 14" descr="enzyme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373">
              <a:off x="215" y="1520"/>
              <a:ext cx="892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15" descr="reactant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956">
              <a:off x="1111" y="1523"/>
              <a:ext cx="802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949" y="1758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66"/>
                  </a:solidFill>
                </a:rPr>
                <a:t>+</a:t>
              </a:r>
            </a:p>
          </p:txBody>
        </p:sp>
      </p:grpSp>
      <p:sp>
        <p:nvSpPr>
          <p:cNvPr id="1098797" name="Text Box 45"/>
          <p:cNvSpPr txBox="1">
            <a:spLocks noChangeArrowheads="1"/>
          </p:cNvSpPr>
          <p:nvPr/>
        </p:nvSpPr>
        <p:spPr bwMode="auto">
          <a:xfrm>
            <a:off x="4419456" y="2208934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66"/>
                </a:solidFill>
                <a:cs typeface="Arial" panose="020B0604020202020204" pitchFamily="34" charset="0"/>
              </a:rPr>
              <a:t>↔</a:t>
            </a:r>
          </a:p>
        </p:txBody>
      </p:sp>
      <p:sp>
        <p:nvSpPr>
          <p:cNvPr id="1098798" name="Text Box 46"/>
          <p:cNvSpPr txBox="1">
            <a:spLocks noChangeArrowheads="1"/>
          </p:cNvSpPr>
          <p:nvPr/>
        </p:nvSpPr>
        <p:spPr bwMode="auto">
          <a:xfrm>
            <a:off x="7022956" y="2208934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66"/>
                </a:solidFill>
                <a:cs typeface="Arial" panose="020B0604020202020204" pitchFamily="34" charset="0"/>
              </a:rPr>
              <a:t>↔</a:t>
            </a:r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707168" y="1494559"/>
            <a:ext cx="2579688" cy="1925638"/>
            <a:chOff x="3956" y="1308"/>
            <a:chExt cx="1625" cy="1213"/>
          </a:xfrm>
        </p:grpSpPr>
        <p:pic>
          <p:nvPicPr>
            <p:cNvPr id="27657" name="Picture 13" descr="enzy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327">
              <a:off x="3956" y="1512"/>
              <a:ext cx="899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 Box 44"/>
            <p:cNvSpPr txBox="1">
              <a:spLocks noChangeArrowheads="1"/>
            </p:cNvSpPr>
            <p:nvPr/>
          </p:nvSpPr>
          <p:spPr bwMode="auto">
            <a:xfrm>
              <a:off x="4737" y="1758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66"/>
                  </a:solidFill>
                </a:rPr>
                <a:t>+</a:t>
              </a:r>
            </a:p>
          </p:txBody>
        </p:sp>
        <p:pic>
          <p:nvPicPr>
            <p:cNvPr id="27659" name="Picture 63" descr="product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571">
              <a:off x="5005" y="2020"/>
              <a:ext cx="57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64" descr="product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831">
              <a:off x="4972" y="1308"/>
              <a:ext cx="580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91363" y="36554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u="sng" dirty="0">
                <a:latin typeface="+mn-lt"/>
              </a:rPr>
              <a:t>What is the name of this model?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91363" y="5465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u="sng" dirty="0">
                <a:latin typeface="+mn-lt"/>
              </a:rPr>
              <a:t>Why is it called this?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91363" y="4735618"/>
            <a:ext cx="9988251" cy="70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u="sng" dirty="0">
                <a:latin typeface="+mn-lt"/>
              </a:rPr>
              <a:t>LOCK AND KEY</a:t>
            </a:r>
          </a:p>
        </p:txBody>
      </p:sp>
    </p:spTree>
    <p:extLst>
      <p:ext uri="{BB962C8B-B14F-4D97-AF65-F5344CB8AC3E}">
        <p14:creationId xmlns:p14="http://schemas.microsoft.com/office/powerpoint/2010/main" val="27792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9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97" grpId="0"/>
      <p:bldP spid="1098798" grpId="0"/>
      <p:bldP spid="29" grpId="0"/>
      <p:bldP spid="30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2372</Words>
  <Application>Microsoft Office PowerPoint</Application>
  <PresentationFormat>Widescreen</PresentationFormat>
  <Paragraphs>392</Paragraphs>
  <Slides>70</Slides>
  <Notes>25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Adamsky SF</vt:lpstr>
      <vt:lpstr>Arial</vt:lpstr>
      <vt:lpstr>Calibri</vt:lpstr>
      <vt:lpstr>Calibri Light</vt:lpstr>
      <vt:lpstr>Lucida Grande</vt:lpstr>
      <vt:lpstr>Times New Roman</vt:lpstr>
      <vt:lpstr>ヒラギノ角ゴ ProN W3</vt:lpstr>
      <vt:lpstr>Office Theme</vt:lpstr>
      <vt:lpstr>LIST OF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happens at the active site</vt:lpstr>
      <vt:lpstr>PowerPoint Presentation</vt:lpstr>
      <vt:lpstr>RECAP QUIZ</vt:lpstr>
      <vt:lpstr>PowerPoint Presentation</vt:lpstr>
      <vt:lpstr>PowerPoint Presentation</vt:lpstr>
      <vt:lpstr> TASK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QUIZ</vt:lpstr>
      <vt:lpstr>BILE</vt:lpstr>
      <vt:lpstr>BILE</vt:lpstr>
      <vt:lpstr>STOMACH</vt:lpstr>
      <vt:lpstr>Let’s practice…</vt:lpstr>
      <vt:lpstr>Let’s practice…</vt:lpstr>
      <vt:lpstr>RECAP QUIZ</vt:lpstr>
      <vt:lpstr>PowerPoint Presentation</vt:lpstr>
      <vt:lpstr>PowerPoint Presentation</vt:lpstr>
      <vt:lpstr>PowerPoint Presentation</vt:lpstr>
      <vt:lpstr>Investigating the effect of pH on amylase activity.</vt:lpstr>
      <vt:lpstr>Investigating the effect of pH on amylase activity.</vt:lpstr>
      <vt:lpstr>Investigating the effect of pH on amylase activity.</vt:lpstr>
      <vt:lpstr>Investigating the effect of pH on amylase activity.</vt:lpstr>
      <vt:lpstr>OUTLINE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OF ACTIVITIES</dc:title>
  <dc:creator>Kate Spawton</dc:creator>
  <cp:lastModifiedBy>Helen Daly</cp:lastModifiedBy>
  <cp:revision>11</cp:revision>
  <dcterms:created xsi:type="dcterms:W3CDTF">2020-06-16T10:53:05Z</dcterms:created>
  <dcterms:modified xsi:type="dcterms:W3CDTF">2020-06-26T10:14:28Z</dcterms:modified>
</cp:coreProperties>
</file>