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6"/>
  </p:notesMasterIdLst>
  <p:sldIdLst>
    <p:sldId id="257" r:id="rId2"/>
    <p:sldId id="258" r:id="rId3"/>
    <p:sldId id="259" r:id="rId4"/>
    <p:sldId id="261" r:id="rId5"/>
    <p:sldId id="276" r:id="rId6"/>
    <p:sldId id="368" r:id="rId7"/>
    <p:sldId id="367" r:id="rId8"/>
    <p:sldId id="263" r:id="rId9"/>
    <p:sldId id="369" r:id="rId10"/>
    <p:sldId id="370" r:id="rId11"/>
    <p:sldId id="371" r:id="rId12"/>
    <p:sldId id="372" r:id="rId13"/>
    <p:sldId id="374" r:id="rId14"/>
    <p:sldId id="375" r:id="rId15"/>
    <p:sldId id="376" r:id="rId16"/>
    <p:sldId id="377" r:id="rId17"/>
    <p:sldId id="378" r:id="rId18"/>
    <p:sldId id="379" r:id="rId19"/>
    <p:sldId id="380" r:id="rId20"/>
    <p:sldId id="373" r:id="rId21"/>
    <p:sldId id="381" r:id="rId22"/>
    <p:sldId id="383" r:id="rId23"/>
    <p:sldId id="382" r:id="rId24"/>
    <p:sldId id="385" r:id="rId25"/>
    <p:sldId id="386" r:id="rId26"/>
    <p:sldId id="388" r:id="rId27"/>
    <p:sldId id="384" r:id="rId28"/>
    <p:sldId id="389" r:id="rId29"/>
    <p:sldId id="461" r:id="rId30"/>
    <p:sldId id="390" r:id="rId31"/>
    <p:sldId id="391" r:id="rId32"/>
    <p:sldId id="392" r:id="rId33"/>
    <p:sldId id="398" r:id="rId34"/>
    <p:sldId id="393" r:id="rId35"/>
    <p:sldId id="399" r:id="rId36"/>
    <p:sldId id="394" r:id="rId37"/>
    <p:sldId id="395" r:id="rId38"/>
    <p:sldId id="397" r:id="rId39"/>
    <p:sldId id="430" r:id="rId40"/>
    <p:sldId id="400" r:id="rId41"/>
    <p:sldId id="431" r:id="rId42"/>
    <p:sldId id="401" r:id="rId43"/>
    <p:sldId id="432" r:id="rId44"/>
    <p:sldId id="402" r:id="rId45"/>
    <p:sldId id="403" r:id="rId46"/>
    <p:sldId id="404" r:id="rId47"/>
    <p:sldId id="406" r:id="rId48"/>
    <p:sldId id="407" r:id="rId49"/>
    <p:sldId id="408" r:id="rId50"/>
    <p:sldId id="409" r:id="rId51"/>
    <p:sldId id="433" r:id="rId52"/>
    <p:sldId id="410" r:id="rId53"/>
    <p:sldId id="411" r:id="rId54"/>
    <p:sldId id="412" r:id="rId55"/>
    <p:sldId id="413" r:id="rId56"/>
    <p:sldId id="414" r:id="rId57"/>
    <p:sldId id="415" r:id="rId58"/>
    <p:sldId id="416" r:id="rId59"/>
    <p:sldId id="417" r:id="rId60"/>
    <p:sldId id="434" r:id="rId61"/>
    <p:sldId id="418" r:id="rId62"/>
    <p:sldId id="420" r:id="rId63"/>
    <p:sldId id="435" r:id="rId64"/>
    <p:sldId id="436" r:id="rId65"/>
    <p:sldId id="438" r:id="rId66"/>
    <p:sldId id="439" r:id="rId67"/>
    <p:sldId id="440" r:id="rId68"/>
    <p:sldId id="441" r:id="rId69"/>
    <p:sldId id="442" r:id="rId70"/>
    <p:sldId id="443" r:id="rId71"/>
    <p:sldId id="444" r:id="rId72"/>
    <p:sldId id="445" r:id="rId73"/>
    <p:sldId id="446" r:id="rId74"/>
    <p:sldId id="447" r:id="rId75"/>
    <p:sldId id="448" r:id="rId76"/>
    <p:sldId id="449" r:id="rId77"/>
    <p:sldId id="421" r:id="rId78"/>
    <p:sldId id="451" r:id="rId79"/>
    <p:sldId id="455" r:id="rId80"/>
    <p:sldId id="460" r:id="rId81"/>
    <p:sldId id="459" r:id="rId82"/>
    <p:sldId id="458" r:id="rId83"/>
    <p:sldId id="457" r:id="rId84"/>
    <p:sldId id="423" r:id="rId85"/>
    <p:sldId id="424" r:id="rId86"/>
    <p:sldId id="450" r:id="rId87"/>
    <p:sldId id="452" r:id="rId88"/>
    <p:sldId id="425" r:id="rId89"/>
    <p:sldId id="453" r:id="rId90"/>
    <p:sldId id="454" r:id="rId91"/>
    <p:sldId id="426" r:id="rId92"/>
    <p:sldId id="427" r:id="rId93"/>
    <p:sldId id="428" r:id="rId94"/>
    <p:sldId id="429" r:id="rId9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368" autoAdjust="0"/>
    <p:restoredTop sz="79197" autoAdjust="0"/>
  </p:normalViewPr>
  <p:slideViewPr>
    <p:cSldViewPr snapToGrid="0">
      <p:cViewPr varScale="1">
        <p:scale>
          <a:sx n="36" d="100"/>
          <a:sy n="36" d="100"/>
        </p:scale>
        <p:origin x="9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28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17D4B-F5F9-45C2-9DF7-13E6FB3F400F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D6E0B-9AB1-4AF4-BD60-12435FDD1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22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1347788"/>
            <a:ext cx="6462712" cy="3636962"/>
          </a:xfrm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dirty="0">
                <a:latin typeface="Arial" panose="020B0604020202020204" pitchFamily="34" charset="0"/>
              </a:rPr>
              <a:t>Intro.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PCD</a:t>
            </a:r>
            <a:r>
              <a:rPr lang="en-GB" altLang="en-US" baseline="0" dirty="0">
                <a:latin typeface="Arial" panose="020B0604020202020204" pitchFamily="34" charset="0"/>
              </a:rPr>
              <a:t> questions if needed?</a:t>
            </a:r>
            <a:endParaRPr lang="en-GB" altLang="en-US" dirty="0">
              <a:latin typeface="Arial" panose="020B0604020202020204" pitchFamily="34" charset="0"/>
            </a:endParaRPr>
          </a:p>
          <a:p>
            <a:r>
              <a:rPr lang="en-GB" altLang="en-US" dirty="0">
                <a:latin typeface="Arial" panose="020B0604020202020204" pitchFamily="34" charset="0"/>
              </a:rPr>
              <a:t>Within the booklet for higher there are additional hard learning questions and</a:t>
            </a:r>
            <a:r>
              <a:rPr lang="en-GB" altLang="en-US" baseline="0" dirty="0">
                <a:latin typeface="Arial" panose="020B0604020202020204" pitchFamily="34" charset="0"/>
              </a:rPr>
              <a:t> additional exam questions with mark schemes provided if needed. 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5C957FA-1FD4-4915-8850-2E73AED43947}" type="slidenum">
              <a:rPr lang="en-GB" altLang="en-US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1</a:t>
            </a:fld>
            <a:endParaRPr lang="en-GB" alt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389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1347788"/>
            <a:ext cx="6462712" cy="3636962"/>
          </a:xfrm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36D9852-F8B0-4F52-99D8-BA6D1FF4BE38}" type="slidenum">
              <a:rPr lang="en-GB" altLang="en-US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2</a:t>
            </a:fld>
            <a:endParaRPr lang="en-GB" alt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6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8275" y="1463675"/>
            <a:ext cx="7016750" cy="3948113"/>
          </a:xfrm>
          <a:ln/>
        </p:spPr>
      </p:sp>
      <p:sp>
        <p:nvSpPr>
          <p:cNvPr id="6147" name="Notes Placeholder 2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GB" altLang="en-US" dirty="0"/>
              <a:t>Context</a:t>
            </a:r>
            <a:r>
              <a:rPr lang="en-GB" altLang="en-US" baseline="0" dirty="0"/>
              <a:t> – students have been off school for 11 weeks so will need science based reminders of where this all fits in in terms of </a:t>
            </a:r>
            <a:r>
              <a:rPr lang="en-GB" altLang="en-US" baseline="0" dirty="0" smtClean="0"/>
              <a:t>Chemistry.</a:t>
            </a:r>
            <a:endParaRPr lang="en-GB" altLang="en-US" dirty="0"/>
          </a:p>
        </p:txBody>
      </p:sp>
      <p:sp>
        <p:nvSpPr>
          <p:cNvPr id="13316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A79C083-0604-4F5E-941F-D17F640A5D24}" type="slidenum">
              <a:rPr lang="en-GB" altLang="en-US" smtClean="0">
                <a:solidFill>
                  <a:srgbClr val="000000"/>
                </a:solidFill>
                <a:latin typeface="Lucida Grande"/>
                <a:ea typeface="ヒラギノ角ゴ ProN W3"/>
                <a:cs typeface="ヒラギノ角ゴ ProN W3"/>
                <a:sym typeface="Lucida Grande"/>
              </a:rPr>
              <a:pPr/>
              <a:t>3</a:t>
            </a:fld>
            <a:endParaRPr lang="en-GB" altLang="en-US">
              <a:solidFill>
                <a:srgbClr val="000000"/>
              </a:solidFill>
              <a:latin typeface="Lucida Grande"/>
              <a:ea typeface="ヒラギノ角ゴ ProN W3"/>
              <a:cs typeface="ヒラギノ角ゴ ProN W3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3953004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8275" y="1463675"/>
            <a:ext cx="7016750" cy="3948113"/>
          </a:xfrm>
          <a:ln/>
        </p:spPr>
      </p:sp>
      <p:sp>
        <p:nvSpPr>
          <p:cNvPr id="6147" name="Notes Placeholder 2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Setting</a:t>
            </a:r>
            <a:r>
              <a:rPr lang="en-US" baseline="0" dirty="0"/>
              <a:t> the scene</a:t>
            </a:r>
            <a:endParaRPr lang="en-US" dirty="0"/>
          </a:p>
          <a:p>
            <a:pPr eaLnBrk="1" hangingPunct="1">
              <a:spcBef>
                <a:spcPct val="0"/>
              </a:spcBef>
              <a:defRPr/>
            </a:pPr>
            <a:endParaRPr lang="en-GB" altLang="en-US" dirty="0"/>
          </a:p>
        </p:txBody>
      </p:sp>
      <p:sp>
        <p:nvSpPr>
          <p:cNvPr id="13316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A79C083-0604-4F5E-941F-D17F640A5D24}" type="slidenum">
              <a:rPr lang="en-GB" altLang="en-US" smtClean="0">
                <a:solidFill>
                  <a:srgbClr val="000000"/>
                </a:solidFill>
                <a:latin typeface="Lucida Grande"/>
                <a:ea typeface="ヒラギノ角ゴ ProN W3"/>
                <a:cs typeface="ヒラギノ角ゴ ProN W3"/>
                <a:sym typeface="Lucida Grande"/>
              </a:rPr>
              <a:pPr/>
              <a:t>4</a:t>
            </a:fld>
            <a:endParaRPr lang="en-GB" altLang="en-US">
              <a:solidFill>
                <a:srgbClr val="000000"/>
              </a:solidFill>
              <a:latin typeface="Lucida Grande"/>
              <a:ea typeface="ヒラギノ角ゴ ProN W3"/>
              <a:cs typeface="ヒラギノ角ゴ ProN W3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2004973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8113" y="1347788"/>
            <a:ext cx="6462712" cy="36369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FontTx/>
              <a:buAutoNum type="arabicParenR"/>
            </a:pPr>
            <a:r>
              <a:rPr lang="en-GB" altLang="en-US" dirty="0"/>
              <a:t>Learning outcomes for part</a:t>
            </a:r>
            <a:r>
              <a:rPr lang="en-GB" altLang="en-US" baseline="0" dirty="0"/>
              <a:t> 1</a:t>
            </a:r>
            <a:endParaRPr lang="en-GB" altLang="en-US" dirty="0"/>
          </a:p>
        </p:txBody>
      </p:sp>
      <p:sp>
        <p:nvSpPr>
          <p:cNvPr id="4403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BB2D991-B775-4A7C-8E2A-6BBD4D12EA10}" type="slidenum">
              <a:rPr lang="en-GB" altLang="en-US" smtClean="0">
                <a:solidFill>
                  <a:srgbClr val="000000"/>
                </a:solidFill>
                <a:latin typeface="Lucida Grande"/>
                <a:ea typeface="ヒラギノ角ゴ ProN W3"/>
                <a:cs typeface="ヒラギノ角ゴ ProN W3"/>
                <a:sym typeface="Lucida Grande"/>
              </a:rPr>
              <a:pPr/>
              <a:t>5</a:t>
            </a:fld>
            <a:endParaRPr lang="en-GB" altLang="en-US">
              <a:solidFill>
                <a:srgbClr val="000000"/>
              </a:solidFill>
              <a:latin typeface="Lucida Grande"/>
              <a:ea typeface="ヒラギノ角ゴ ProN W3"/>
              <a:cs typeface="ヒラギノ角ゴ ProN W3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1003044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BB9362E-5F0C-49B1-9181-A1836525F6C3}" type="slidenum">
              <a:rPr lang="en-GB" altLang="en-US" smtClean="0"/>
              <a:pPr>
                <a:spcBef>
                  <a:spcPct val="0"/>
                </a:spcBef>
              </a:pPr>
              <a:t>8</a:t>
            </a:fld>
            <a:endParaRPr lang="en-GB" altLang="en-US"/>
          </a:p>
        </p:txBody>
      </p:sp>
      <p:sp>
        <p:nvSpPr>
          <p:cNvPr id="21507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Boardworks GCSE Additional Science: Biology </a:t>
            </a:r>
          </a:p>
          <a:p>
            <a:pPr>
              <a:spcBef>
                <a:spcPct val="0"/>
              </a:spcBef>
            </a:pPr>
            <a:r>
              <a:rPr lang="en-GB" altLang="en-US"/>
              <a:t>Enzymes</a:t>
            </a:r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120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3BA9D3-3DE0-4C43-BBDE-07C6166128F7}" type="slidenum"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39" name="Rectangle 8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latin typeface="Arial" panose="020B0604020202020204" pitchFamily="34" charset="0"/>
              </a:rPr>
              <a:t>Boardworks GCSE Additional Science: Chemistry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latin typeface="Arial" panose="020B0604020202020204" pitchFamily="34" charset="0"/>
              </a:rPr>
              <a:t>Atomic Structure</a:t>
            </a:r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46460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61F7-DE6B-4CC5-960C-D15F4C712362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9B8FE-72D5-45B8-9A6A-9B558D825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3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61F7-DE6B-4CC5-960C-D15F4C712362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9B8FE-72D5-45B8-9A6A-9B558D825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80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61F7-DE6B-4CC5-960C-D15F4C712362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9B8FE-72D5-45B8-9A6A-9B558D825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68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53975"/>
            <a:ext cx="10972800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336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61F7-DE6B-4CC5-960C-D15F4C712362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9B8FE-72D5-45B8-9A6A-9B558D825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01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61F7-DE6B-4CC5-960C-D15F4C712362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9B8FE-72D5-45B8-9A6A-9B558D825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0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61F7-DE6B-4CC5-960C-D15F4C712362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9B8FE-72D5-45B8-9A6A-9B558D825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92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61F7-DE6B-4CC5-960C-D15F4C712362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9B8FE-72D5-45B8-9A6A-9B558D825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58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61F7-DE6B-4CC5-960C-D15F4C712362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9B8FE-72D5-45B8-9A6A-9B558D825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5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61F7-DE6B-4CC5-960C-D15F4C712362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9B8FE-72D5-45B8-9A6A-9B558D825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58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61F7-DE6B-4CC5-960C-D15F4C712362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9B8FE-72D5-45B8-9A6A-9B558D825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12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61F7-DE6B-4CC5-960C-D15F4C712362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9B8FE-72D5-45B8-9A6A-9B558D825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011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D61F7-DE6B-4CC5-960C-D15F4C712362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9B8FE-72D5-45B8-9A6A-9B558D825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67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www.google.co.uk/url?sa=i&amp;rct=j&amp;q=&amp;esrc=s&amp;source=images&amp;cd=&amp;cad=rja&amp;uact=8&amp;ved=0ahUKEwjB3IeJ0c7PAhWKmBoKHXJtDgMQjRwIBw&amp;url=http://www.ck12.org/user:cndhz25lckbuzxzjlmsxmi5tby51cw../book/NEVC-Physical-Science-2014-2015-NGSS-Part-3/section/5.0/&amp;psig=AFQjCNEkz_uW5_rKfIUh5FdQFCb3z6O5gA&amp;ust=147613379061064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mp"/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tmp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tmp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tags" Target="../tags/tag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tmp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tmp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tmp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tmp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tmp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tmp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tmp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tmp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tmp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420258" y="2742766"/>
            <a:ext cx="9749213" cy="280076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47625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192881" indent="-192881" algn="ctr" defTabSz="385763">
              <a:buFontTx/>
              <a:buAutoNum type="arabicPeriod"/>
              <a:defRPr/>
            </a:pPr>
            <a:r>
              <a:rPr lang="en-GB" altLang="en-US" sz="4400" dirty="0">
                <a:solidFill>
                  <a:srgbClr val="FF0000"/>
                </a:solidFill>
                <a:cs typeface="Arial" panose="020B0604020202020204" pitchFamily="34" charset="0"/>
              </a:rPr>
              <a:t>Name the 3 subatomic particles?</a:t>
            </a:r>
          </a:p>
          <a:p>
            <a:pPr marL="192881" indent="-192881" algn="ctr" defTabSz="385763">
              <a:buFontTx/>
              <a:buAutoNum type="arabicPeriod"/>
              <a:defRPr/>
            </a:pPr>
            <a:r>
              <a:rPr lang="en-GB" altLang="en-US" sz="4400" dirty="0">
                <a:solidFill>
                  <a:srgbClr val="FFC000"/>
                </a:solidFill>
                <a:cs typeface="Arial" panose="020B0604020202020204" pitchFamily="34" charset="0"/>
              </a:rPr>
              <a:t>Which particles make up the mass?</a:t>
            </a:r>
          </a:p>
          <a:p>
            <a:pPr marL="192881" indent="-192881" algn="ctr" defTabSz="385763">
              <a:buFontTx/>
              <a:buAutoNum type="arabicPeriod"/>
              <a:defRPr/>
            </a:pPr>
            <a:r>
              <a:rPr lang="en-GB" altLang="en-US" sz="4400" dirty="0">
                <a:solidFill>
                  <a:srgbClr val="00B050"/>
                </a:solidFill>
                <a:cs typeface="Arial" panose="020B0604020202020204" pitchFamily="34" charset="0"/>
              </a:rPr>
              <a:t>How many electrons can go on each shell?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20258" y="279856"/>
            <a:ext cx="7696995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47625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216992">
              <a:defRPr/>
            </a:pPr>
            <a:r>
              <a:rPr lang="en-GB" sz="44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Date: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20258" y="1407207"/>
            <a:ext cx="9052560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47625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defTabSz="216992">
              <a:defRPr/>
            </a:pPr>
            <a:r>
              <a:rPr lang="en-GB" sz="54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YEAR 10 CHEMISTRY SESSION</a:t>
            </a:r>
          </a:p>
        </p:txBody>
      </p:sp>
      <p:pic>
        <p:nvPicPr>
          <p:cNvPr id="8203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867" y="5977029"/>
            <a:ext cx="61769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5" descr="Kings-Logo-Transpar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16" y="5157453"/>
            <a:ext cx="1641225" cy="163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Date Placeholder 2"/>
          <p:cNvSpPr>
            <a:spLocks noGrp="1"/>
          </p:cNvSpPr>
          <p:nvPr>
            <p:ph type="dt" sz="quarter" idx="10"/>
          </p:nvPr>
        </p:nvSpPr>
        <p:spPr>
          <a:xfrm>
            <a:off x="3136537" y="279856"/>
            <a:ext cx="5620001" cy="6976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215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12738" indent="-119063" defTabSz="215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81013" indent="-95250" defTabSz="215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74688" indent="-95250" defTabSz="215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66775" indent="-95250" defTabSz="215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323975" indent="-95250" defTabSz="215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781175" indent="-95250" defTabSz="215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238375" indent="-95250" defTabSz="215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695575" indent="-95250" defTabSz="215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FDD6C4B0-7732-4648-B94C-1F1E85A63393}" type="datetime2">
              <a:rPr lang="en-GB" altLang="en-US" sz="3600" b="1">
                <a:solidFill>
                  <a:srgbClr val="000000"/>
                </a:solidFill>
                <a:latin typeface="+mn-lt"/>
              </a:rPr>
              <a:pPr algn="ctr">
                <a:spcBef>
                  <a:spcPct val="0"/>
                </a:spcBef>
                <a:buFontTx/>
                <a:buNone/>
              </a:pPr>
              <a:t>Monday, 29 June 2020</a:t>
            </a:fld>
            <a:endParaRPr lang="en-GB" altLang="en-US" sz="3600" b="1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9805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73464"/>
            <a:ext cx="10515600" cy="106403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dirty="0" smtClean="0"/>
              <a:t>Linking the structure of an atom to the Periodic table.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64818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On your mini whiteboard I want  you to write down as much information about Lithium as you can using its position on the Periodic table and numbers provided. </a:t>
            </a:r>
            <a:endParaRPr lang="en-US" dirty="0"/>
          </a:p>
        </p:txBody>
      </p:sp>
      <p:pic>
        <p:nvPicPr>
          <p:cNvPr id="5" name="Picture 4" descr="Properties of Elements | Biology for Non-Majors 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25"/>
          <a:stretch/>
        </p:blipFill>
        <p:spPr>
          <a:xfrm>
            <a:off x="2756306" y="2892829"/>
            <a:ext cx="9155677" cy="39651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0017" y="3823854"/>
            <a:ext cx="1050019" cy="10640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</a:rPr>
              <a:t>Li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452" y="3947845"/>
            <a:ext cx="36837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7201" y="4518551"/>
            <a:ext cx="36837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7</a:t>
            </a:r>
            <a:endParaRPr lang="en-US" dirty="0"/>
          </a:p>
        </p:txBody>
      </p:sp>
      <p:sp>
        <p:nvSpPr>
          <p:cNvPr id="9" name="Curved Down Arrow 8"/>
          <p:cNvSpPr/>
          <p:nvPr/>
        </p:nvSpPr>
        <p:spPr>
          <a:xfrm>
            <a:off x="797943" y="3230778"/>
            <a:ext cx="2313630" cy="764770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0" y="2892829"/>
            <a:ext cx="4006734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Hint – think about: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The group number.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The period number.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Atomic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Relative atomic mass</a:t>
            </a:r>
          </a:p>
        </p:txBody>
      </p:sp>
    </p:spTree>
    <p:extLst>
      <p:ext uri="{BB962C8B-B14F-4D97-AF65-F5344CB8AC3E}">
        <p14:creationId xmlns:p14="http://schemas.microsoft.com/office/powerpoint/2010/main" val="240829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Lithium – check your ideas.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Group 1 – 1 electron on its outer shell.</a:t>
            </a:r>
          </a:p>
          <a:p>
            <a:r>
              <a:rPr lang="en-GB" dirty="0" smtClean="0"/>
              <a:t>It needs to lose 1 electron to get a full outer shell of electrons.</a:t>
            </a:r>
          </a:p>
          <a:p>
            <a:r>
              <a:rPr lang="en-GB" dirty="0" smtClean="0"/>
              <a:t>Period 2 – it has two electron shells.</a:t>
            </a:r>
          </a:p>
          <a:p>
            <a:r>
              <a:rPr lang="en-GB" dirty="0" smtClean="0"/>
              <a:t>Atomic number of 3 – it has 3 protons and 3 electrons.</a:t>
            </a:r>
          </a:p>
          <a:p>
            <a:r>
              <a:rPr lang="en-GB" dirty="0" smtClean="0"/>
              <a:t>Mass of 7 – </a:t>
            </a:r>
          </a:p>
          <a:p>
            <a:pPr lvl="1"/>
            <a:r>
              <a:rPr lang="en-GB" dirty="0" smtClean="0"/>
              <a:t>this is the number of protons and neutrons added together.</a:t>
            </a:r>
          </a:p>
          <a:p>
            <a:pPr lvl="1"/>
            <a:r>
              <a:rPr lang="en-GB" dirty="0" smtClean="0"/>
              <a:t>It has 4 neutrons as we already know the number of protons.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257906" y="4522123"/>
            <a:ext cx="1546167" cy="16548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 smtClean="0">
                <a:solidFill>
                  <a:schemeClr val="tx1"/>
                </a:solidFill>
              </a:rPr>
              <a:t>Li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57906" y="4522123"/>
            <a:ext cx="36837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3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0259215" y="5592188"/>
            <a:ext cx="36837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200" dirty="0"/>
              <a:t>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7123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Answer these questions on page 4 of your booklet.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94"/>
          <a:stretch/>
        </p:blipFill>
        <p:spPr>
          <a:xfrm>
            <a:off x="952964" y="1942001"/>
            <a:ext cx="10400836" cy="2297490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64" y="4490804"/>
            <a:ext cx="10512034" cy="13946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6785" y="5004261"/>
            <a:ext cx="932688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Atoms have equal numbers of positive protons and negative electrons.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The charges cancel each other out.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993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Electronic structures.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On your mini whiteboard draw the electronic structure of sodium.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What rules do we follow when arranging the electrons in shells?</a:t>
            </a:r>
          </a:p>
          <a:p>
            <a:endParaRPr lang="en-GB" dirty="0"/>
          </a:p>
          <a:p>
            <a:r>
              <a:rPr lang="en-GB" dirty="0" smtClean="0"/>
              <a:t>What does the electronic structure tells us about the group that sodium is in?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738254" y="2412955"/>
            <a:ext cx="1828801" cy="1843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 smtClean="0">
                <a:solidFill>
                  <a:schemeClr val="tx1"/>
                </a:solidFill>
              </a:rPr>
              <a:t>Na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8254" y="3671341"/>
            <a:ext cx="63176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23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721629" y="2412955"/>
            <a:ext cx="64839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11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4880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4"/>
          <p:cNvSpPr>
            <a:spLocks noGrp="1" noChangeArrowheads="1"/>
          </p:cNvSpPr>
          <p:nvPr>
            <p:ph type="title"/>
          </p:nvPr>
        </p:nvSpPr>
        <p:spPr>
          <a:xfrm>
            <a:off x="571500" y="-213783"/>
            <a:ext cx="10972800" cy="1143001"/>
          </a:xfrm>
        </p:spPr>
        <p:txBody>
          <a:bodyPr/>
          <a:lstStyle/>
          <a:p>
            <a:pPr eaLnBrk="1" hangingPunct="1"/>
            <a:r>
              <a:rPr lang="en-GB" altLang="en-US" u="sng" smtClean="0">
                <a:solidFill>
                  <a:schemeClr val="tx2"/>
                </a:solidFill>
              </a:rPr>
              <a:t>How many electrons per shell?</a:t>
            </a:r>
          </a:p>
        </p:txBody>
      </p:sp>
      <p:sp>
        <p:nvSpPr>
          <p:cNvPr id="38915" name="Rectangle 76"/>
          <p:cNvSpPr>
            <a:spLocks noChangeArrowheads="1"/>
          </p:cNvSpPr>
          <p:nvPr/>
        </p:nvSpPr>
        <p:spPr bwMode="auto">
          <a:xfrm>
            <a:off x="751417" y="785285"/>
            <a:ext cx="108690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/>
              <a:t>Each shell has a maximum number of electrons that it can hold. Electrons will fill the shells nearest the nucleus first.</a:t>
            </a:r>
          </a:p>
        </p:txBody>
      </p:sp>
      <p:sp>
        <p:nvSpPr>
          <p:cNvPr id="35967" name="Text Box 127"/>
          <p:cNvSpPr txBox="1">
            <a:spLocks noChangeArrowheads="1"/>
          </p:cNvSpPr>
          <p:nvPr/>
        </p:nvSpPr>
        <p:spPr bwMode="auto">
          <a:xfrm>
            <a:off x="8246534" y="1695452"/>
            <a:ext cx="3395133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1</a:t>
            </a:r>
            <a:r>
              <a:rPr lang="en-GB" altLang="en-US" sz="2400" baseline="30000"/>
              <a:t>st</a:t>
            </a:r>
            <a:r>
              <a:rPr lang="en-GB" altLang="en-US" sz="2400"/>
              <a:t> shell holds</a:t>
            </a:r>
            <a:br>
              <a:rPr lang="en-GB" altLang="en-US" sz="2400"/>
            </a:br>
            <a:r>
              <a:rPr lang="en-GB" altLang="en-US" sz="2400"/>
              <a:t>a maximum of</a:t>
            </a:r>
            <a:br>
              <a:rPr lang="en-GB" altLang="en-US" sz="2400"/>
            </a:br>
            <a:r>
              <a:rPr lang="en-GB" altLang="en-US" sz="2400"/>
              <a:t>2 electrons</a:t>
            </a:r>
          </a:p>
        </p:txBody>
      </p:sp>
      <p:pic>
        <p:nvPicPr>
          <p:cNvPr id="38917" name="Picture 232" descr="neon_nucle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00351"/>
            <a:ext cx="2448984" cy="183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233" descr="electron_she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817" y="2802467"/>
            <a:ext cx="2540000" cy="186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234" descr="electron_she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434" y="2222501"/>
            <a:ext cx="4256617" cy="312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235" descr="electron_she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1" y="1629833"/>
            <a:ext cx="5916083" cy="432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236" descr="electr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167" y="4508501"/>
            <a:ext cx="222251" cy="167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237" descr="electr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467" y="2800351"/>
            <a:ext cx="222251" cy="16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078" name="Oval 238"/>
          <p:cNvSpPr>
            <a:spLocks noChangeArrowheads="1"/>
          </p:cNvSpPr>
          <p:nvPr/>
        </p:nvSpPr>
        <p:spPr bwMode="auto">
          <a:xfrm>
            <a:off x="2277534" y="2874433"/>
            <a:ext cx="2351617" cy="1710267"/>
          </a:xfrm>
          <a:prstGeom prst="ellipse">
            <a:avLst/>
          </a:prstGeom>
          <a:noFill/>
          <a:ln w="152400">
            <a:solidFill>
              <a:srgbClr val="FF33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38924" name="Picture 239" descr="electr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2241551"/>
            <a:ext cx="222251" cy="16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5" name="Picture 240" descr="electr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0" y="2241551"/>
            <a:ext cx="222251" cy="16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6" name="Picture 241" descr="electr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3498851"/>
            <a:ext cx="222251" cy="16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7" name="Picture 242" descr="electr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067" y="3702051"/>
            <a:ext cx="222251" cy="16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8" name="Picture 243" descr="electr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5124451"/>
            <a:ext cx="222251" cy="16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9" name="Picture 244" descr="electr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0" y="5124451"/>
            <a:ext cx="222251" cy="16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0" name="Picture 245" descr="electr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233" y="3702051"/>
            <a:ext cx="222251" cy="16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1" name="Picture 246" descr="electr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3486151"/>
            <a:ext cx="222251" cy="16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2" name="Picture 247" descr="electr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067" y="1708151"/>
            <a:ext cx="222251" cy="16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3" name="Picture 248" descr="electr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867" y="1708151"/>
            <a:ext cx="222251" cy="16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4" name="Picture 249" descr="electr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67" y="3498851"/>
            <a:ext cx="222251" cy="16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5" name="Picture 250" descr="electr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33" y="3702051"/>
            <a:ext cx="222251" cy="16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6" name="Picture 251" descr="electr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933" y="5691717"/>
            <a:ext cx="222251" cy="16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7" name="Picture 252" descr="electr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733" y="5691717"/>
            <a:ext cx="222251" cy="16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8" name="Picture 253" descr="electr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033" y="3702051"/>
            <a:ext cx="222251" cy="16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9" name="Picture 254" descr="electr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333" y="3486151"/>
            <a:ext cx="222251" cy="16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095" name="Oval 255"/>
          <p:cNvSpPr>
            <a:spLocks noChangeArrowheads="1"/>
          </p:cNvSpPr>
          <p:nvPr/>
        </p:nvSpPr>
        <p:spPr bwMode="auto">
          <a:xfrm>
            <a:off x="774701" y="1780117"/>
            <a:ext cx="5490633" cy="3996267"/>
          </a:xfrm>
          <a:prstGeom prst="ellipse">
            <a:avLst/>
          </a:prstGeom>
          <a:noFill/>
          <a:ln w="152400">
            <a:solidFill>
              <a:srgbClr val="FF33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6096" name="Oval 256"/>
          <p:cNvSpPr>
            <a:spLocks noChangeArrowheads="1"/>
          </p:cNvSpPr>
          <p:nvPr/>
        </p:nvSpPr>
        <p:spPr bwMode="auto">
          <a:xfrm>
            <a:off x="1498601" y="2313517"/>
            <a:ext cx="3958167" cy="2904067"/>
          </a:xfrm>
          <a:prstGeom prst="ellipse">
            <a:avLst/>
          </a:prstGeom>
          <a:noFill/>
          <a:ln w="152400">
            <a:solidFill>
              <a:srgbClr val="FF33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5966" name="Line 126"/>
          <p:cNvSpPr>
            <a:spLocks noChangeShapeType="1"/>
          </p:cNvSpPr>
          <p:nvPr/>
        </p:nvSpPr>
        <p:spPr bwMode="auto">
          <a:xfrm flipH="1">
            <a:off x="4387851" y="2076451"/>
            <a:ext cx="3892549" cy="107526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oval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sz="2400"/>
          </a:p>
        </p:txBody>
      </p:sp>
      <p:sp>
        <p:nvSpPr>
          <p:cNvPr id="35963" name="Line 123"/>
          <p:cNvSpPr>
            <a:spLocks noChangeShapeType="1"/>
          </p:cNvSpPr>
          <p:nvPr/>
        </p:nvSpPr>
        <p:spPr bwMode="auto">
          <a:xfrm flipH="1">
            <a:off x="5397500" y="3509434"/>
            <a:ext cx="2853267" cy="607484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oval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sz="2400"/>
          </a:p>
        </p:txBody>
      </p:sp>
      <p:sp>
        <p:nvSpPr>
          <p:cNvPr id="35964" name="Text Box 124"/>
          <p:cNvSpPr txBox="1">
            <a:spLocks noChangeArrowheads="1"/>
          </p:cNvSpPr>
          <p:nvPr/>
        </p:nvSpPr>
        <p:spPr bwMode="auto">
          <a:xfrm>
            <a:off x="8246534" y="3037418"/>
            <a:ext cx="342053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2400"/>
              <a:t>2</a:t>
            </a:r>
            <a:r>
              <a:rPr lang="en-GB" altLang="en-US" sz="2400" baseline="30000"/>
              <a:t>nd</a:t>
            </a:r>
            <a:r>
              <a:rPr lang="en-GB" altLang="en-US" sz="2400"/>
              <a:t> shell holds</a:t>
            </a:r>
            <a:br>
              <a:rPr lang="en-GB" altLang="en-US" sz="2400"/>
            </a:br>
            <a:r>
              <a:rPr lang="en-GB" altLang="en-US" sz="2400"/>
              <a:t>a maximum of</a:t>
            </a:r>
            <a:br>
              <a:rPr lang="en-GB" altLang="en-US" sz="2400"/>
            </a:br>
            <a:r>
              <a:rPr lang="en-GB" altLang="en-US" sz="2400"/>
              <a:t>8 electrons</a:t>
            </a:r>
          </a:p>
        </p:txBody>
      </p:sp>
      <p:sp>
        <p:nvSpPr>
          <p:cNvPr id="35960" name="Line 120"/>
          <p:cNvSpPr>
            <a:spLocks noChangeShapeType="1"/>
          </p:cNvSpPr>
          <p:nvPr/>
        </p:nvSpPr>
        <p:spPr bwMode="auto">
          <a:xfrm flipH="1">
            <a:off x="5596468" y="4980517"/>
            <a:ext cx="2620433" cy="127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oval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sz="2400"/>
          </a:p>
        </p:txBody>
      </p:sp>
      <p:sp>
        <p:nvSpPr>
          <p:cNvPr id="35961" name="Text Box 121"/>
          <p:cNvSpPr txBox="1">
            <a:spLocks noChangeArrowheads="1"/>
          </p:cNvSpPr>
          <p:nvPr/>
        </p:nvSpPr>
        <p:spPr bwMode="auto">
          <a:xfrm>
            <a:off x="8246534" y="4582585"/>
            <a:ext cx="314113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2400"/>
              <a:t>3</a:t>
            </a:r>
            <a:r>
              <a:rPr lang="en-GB" altLang="en-US" sz="2400" baseline="30000"/>
              <a:t>rd</a:t>
            </a:r>
            <a:r>
              <a:rPr lang="en-GB" altLang="en-US" sz="2400"/>
              <a:t> shell holds</a:t>
            </a:r>
            <a:br>
              <a:rPr lang="en-GB" altLang="en-US" sz="2400"/>
            </a:br>
            <a:r>
              <a:rPr lang="en-GB" altLang="en-US" sz="2400"/>
              <a:t>a maximum of</a:t>
            </a:r>
            <a:br>
              <a:rPr lang="en-GB" altLang="en-US" sz="2400"/>
            </a:br>
            <a:r>
              <a:rPr lang="en-GB" altLang="en-US" sz="2400"/>
              <a:t>8 electrons</a:t>
            </a:r>
          </a:p>
        </p:txBody>
      </p:sp>
      <p:sp>
        <p:nvSpPr>
          <p:cNvPr id="36097" name="Text Box 257"/>
          <p:cNvSpPr txBox="1">
            <a:spLocks noChangeArrowheads="1"/>
          </p:cNvSpPr>
          <p:nvPr/>
        </p:nvSpPr>
        <p:spPr bwMode="auto">
          <a:xfrm>
            <a:off x="751418" y="5933017"/>
            <a:ext cx="8936567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/>
              <a:t>This </a:t>
            </a:r>
            <a:r>
              <a:rPr lang="en-GB" altLang="en-US" sz="2400">
                <a:solidFill>
                  <a:srgbClr val="FF6600"/>
                </a:solidFill>
              </a:rPr>
              <a:t>electron arrangement</a:t>
            </a:r>
            <a:r>
              <a:rPr lang="en-GB" altLang="en-US" sz="2400"/>
              <a:t> is written as </a:t>
            </a:r>
            <a:r>
              <a:rPr lang="en-GB" altLang="en-US" sz="4267" b="1"/>
              <a:t>2,8,8.</a:t>
            </a:r>
            <a:r>
              <a:rPr lang="en-GB" altLang="en-US" sz="2400"/>
              <a:t> </a:t>
            </a:r>
          </a:p>
        </p:txBody>
      </p:sp>
      <p:pic>
        <p:nvPicPr>
          <p:cNvPr id="36098" name="Picture 258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785" y="6167968"/>
            <a:ext cx="840316" cy="57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99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5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6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5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5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5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5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67" grpId="0"/>
      <p:bldP spid="36078" grpId="0" animBg="1"/>
      <p:bldP spid="36095" grpId="0" animBg="1"/>
      <p:bldP spid="36096" grpId="0" animBg="1"/>
      <p:bldP spid="35964" grpId="0"/>
      <p:bldP spid="35961" grpId="0"/>
      <p:bldP spid="3609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Example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Answer the exam question on page 3 of your booklet.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85" y="2406105"/>
            <a:ext cx="6115904" cy="39057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33556" y="2560320"/>
            <a:ext cx="50042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too many electrons in the first energy level or inner </a:t>
            </a:r>
            <a:r>
              <a:rPr lang="en-GB" sz="2800" dirty="0" smtClean="0"/>
              <a:t>shell.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too </a:t>
            </a:r>
            <a:r>
              <a:rPr lang="en-GB" sz="2800" dirty="0"/>
              <a:t>few electrons in the second energy level or outer </a:t>
            </a:r>
            <a:r>
              <a:rPr lang="en-GB" sz="2800" dirty="0" smtClean="0"/>
              <a:t>shell.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neon does not have 9 electrons </a:t>
            </a:r>
            <a:r>
              <a:rPr lang="en-GB" sz="2800" b="1" dirty="0"/>
              <a:t>or</a:t>
            </a:r>
            <a:r>
              <a:rPr lang="en-GB" sz="2800" dirty="0"/>
              <a:t> neon has 10 </a:t>
            </a:r>
            <a:r>
              <a:rPr lang="en-GB" sz="2800" dirty="0" smtClean="0"/>
              <a:t>electrons.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1669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Answer the example questions on pages 4 and 5.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44" y="1903792"/>
            <a:ext cx="7712080" cy="4045682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89"/>
          <a:stretch/>
        </p:blipFill>
        <p:spPr>
          <a:xfrm>
            <a:off x="1597913" y="5238736"/>
            <a:ext cx="7063950" cy="14214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10996" y="5441642"/>
            <a:ext cx="23428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Na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52603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Answer the example questions on pages 4 and 5.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6230"/>
            <a:ext cx="7712080" cy="4045682"/>
          </a:xfr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41"/>
          <a:stretch/>
        </p:blipFill>
        <p:spPr>
          <a:xfrm>
            <a:off x="1107745" y="5237835"/>
            <a:ext cx="8784400" cy="11795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73824" y="3244334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Na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550280" y="2375513"/>
            <a:ext cx="36374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Be and Ca</a:t>
            </a:r>
          </a:p>
          <a:p>
            <a:r>
              <a:rPr lang="en-GB" sz="6000" dirty="0" smtClean="0"/>
              <a:t>Or</a:t>
            </a:r>
          </a:p>
          <a:p>
            <a:r>
              <a:rPr lang="en-GB" sz="6000" dirty="0" smtClean="0"/>
              <a:t>He and </a:t>
            </a:r>
            <a:r>
              <a:rPr lang="en-GB" sz="6000" dirty="0" err="1" smtClean="0"/>
              <a:t>Ar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5771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Answer the example questions on pages 4 and 5.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6230"/>
            <a:ext cx="7712080" cy="4045682"/>
          </a:xfr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57"/>
          <a:stretch/>
        </p:blipFill>
        <p:spPr>
          <a:xfrm>
            <a:off x="2044707" y="5369117"/>
            <a:ext cx="7720395" cy="13742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94618" y="3122250"/>
            <a:ext cx="27598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Ca and Fe </a:t>
            </a:r>
          </a:p>
          <a:p>
            <a:r>
              <a:rPr lang="en-GB" sz="3600" dirty="0" smtClean="0"/>
              <a:t>Or</a:t>
            </a:r>
          </a:p>
          <a:p>
            <a:r>
              <a:rPr lang="en-GB" sz="3600" dirty="0" smtClean="0"/>
              <a:t>Na, S and </a:t>
            </a:r>
            <a:r>
              <a:rPr lang="en-GB" sz="3600" dirty="0" err="1" smtClean="0"/>
              <a:t>Ar</a:t>
            </a:r>
            <a:endParaRPr lang="en-GB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49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Answer the example questions on pages 4 and 5.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05" y="1906230"/>
            <a:ext cx="7712080" cy="4045682"/>
          </a:xfr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09"/>
          <a:stretch/>
        </p:blipFill>
        <p:spPr>
          <a:xfrm>
            <a:off x="2548548" y="5153501"/>
            <a:ext cx="5498173" cy="15968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9167" y="3467406"/>
            <a:ext cx="26040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He or </a:t>
            </a:r>
            <a:r>
              <a:rPr lang="en-GB" sz="5400" dirty="0" err="1" smtClean="0"/>
              <a:t>Ar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44963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411306" y="1525997"/>
            <a:ext cx="10611369" cy="378565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47625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192881" indent="-192881" algn="ctr" defTabSz="385763">
              <a:buFontTx/>
              <a:buAutoNum type="arabicPeriod"/>
              <a:defRPr/>
            </a:pPr>
            <a:r>
              <a:rPr lang="en-GB" alt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Name the 3 subatomic particles?</a:t>
            </a:r>
          </a:p>
          <a:p>
            <a:pPr algn="ctr" defTabSz="385763">
              <a:defRPr/>
            </a:pPr>
            <a:r>
              <a:rPr lang="en-GB" alt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Protons, electrons and neutrons</a:t>
            </a:r>
          </a:p>
          <a:p>
            <a:pPr marL="192881" indent="-192881" algn="ctr" defTabSz="385763">
              <a:buFontTx/>
              <a:buAutoNum type="arabicPeriod"/>
              <a:defRPr/>
            </a:pPr>
            <a:r>
              <a:rPr lang="en-GB" altLang="en-US" sz="4000" dirty="0">
                <a:solidFill>
                  <a:srgbClr val="FFC000"/>
                </a:solidFill>
                <a:cs typeface="Arial" panose="020B0604020202020204" pitchFamily="34" charset="0"/>
              </a:rPr>
              <a:t>Which particles make up the mass?</a:t>
            </a:r>
          </a:p>
          <a:p>
            <a:pPr algn="ctr" defTabSz="385763">
              <a:defRPr/>
            </a:pPr>
            <a:r>
              <a:rPr lang="en-GB" altLang="en-US" sz="4000" dirty="0">
                <a:solidFill>
                  <a:srgbClr val="FFC000"/>
                </a:solidFill>
                <a:cs typeface="Arial" panose="020B0604020202020204" pitchFamily="34" charset="0"/>
              </a:rPr>
              <a:t>Protons and neutrons</a:t>
            </a:r>
          </a:p>
          <a:p>
            <a:pPr marL="192881" indent="-192881" algn="ctr" defTabSz="385763">
              <a:buFontTx/>
              <a:buAutoNum type="arabicPeriod"/>
              <a:defRPr/>
            </a:pPr>
            <a:r>
              <a:rPr lang="en-GB" altLang="en-US" sz="4000" dirty="0">
                <a:solidFill>
                  <a:srgbClr val="00B050"/>
                </a:solidFill>
                <a:cs typeface="Arial" panose="020B0604020202020204" pitchFamily="34" charset="0"/>
              </a:rPr>
              <a:t>How many electrons can go on each shell?</a:t>
            </a:r>
          </a:p>
          <a:p>
            <a:pPr algn="ctr" defTabSz="385763">
              <a:defRPr/>
            </a:pPr>
            <a:r>
              <a:rPr lang="en-GB" altLang="en-US" sz="4000" dirty="0">
                <a:solidFill>
                  <a:srgbClr val="00B050"/>
                </a:solidFill>
                <a:cs typeface="Arial" panose="020B0604020202020204" pitchFamily="34" charset="0"/>
              </a:rPr>
              <a:t>2 on the 1</a:t>
            </a:r>
            <a:r>
              <a:rPr lang="en-GB" altLang="en-US" sz="4000" baseline="30000" dirty="0">
                <a:solidFill>
                  <a:srgbClr val="00B050"/>
                </a:solidFill>
                <a:cs typeface="Arial" panose="020B0604020202020204" pitchFamily="34" charset="0"/>
              </a:rPr>
              <a:t>st</a:t>
            </a:r>
            <a:r>
              <a:rPr lang="en-GB" altLang="en-US" sz="4000" dirty="0">
                <a:solidFill>
                  <a:srgbClr val="00B050"/>
                </a:solidFill>
                <a:cs typeface="Arial" panose="020B0604020202020204" pitchFamily="34" charset="0"/>
              </a:rPr>
              <a:t> shell, 8 on the rest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39882" y="360724"/>
            <a:ext cx="3189288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47625"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defTabSz="216992">
              <a:defRPr/>
            </a:pPr>
            <a:r>
              <a:rPr lang="en-GB" sz="40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CHECK IT!</a:t>
            </a:r>
          </a:p>
        </p:txBody>
      </p:sp>
      <p:pic>
        <p:nvPicPr>
          <p:cNvPr id="10246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343" y="5983924"/>
            <a:ext cx="5392904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5" descr="Kings-Logo-Transpar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66373"/>
            <a:ext cx="1285875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00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Ionic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Complete the spider diagram on page 6. 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3" t="33508"/>
          <a:stretch/>
        </p:blipFill>
        <p:spPr>
          <a:xfrm>
            <a:off x="2194559" y="2557780"/>
            <a:ext cx="7445403" cy="430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7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Ionic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Using the information from your spider diagram answer the questions on page 7 of your booklet.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705" y="2424421"/>
            <a:ext cx="5600473" cy="38874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1874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31" y="353754"/>
            <a:ext cx="9370301" cy="6504246"/>
          </a:xfrm>
        </p:spPr>
      </p:pic>
      <p:sp>
        <p:nvSpPr>
          <p:cNvPr id="5" name="TextBox 4"/>
          <p:cNvSpPr txBox="1"/>
          <p:nvPr/>
        </p:nvSpPr>
        <p:spPr>
          <a:xfrm>
            <a:off x="1950262" y="1105913"/>
            <a:ext cx="773083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To get a full outer shell of electrons</a:t>
            </a:r>
            <a:r>
              <a:rPr lang="en-GB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62545" y="2776451"/>
            <a:ext cx="883828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Metals and non-metals.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384997" y="4754880"/>
            <a:ext cx="9393382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Metals lose electrons to become a positively charged ion.</a:t>
            </a:r>
          </a:p>
          <a:p>
            <a:r>
              <a:rPr lang="en-GB" sz="2800" dirty="0" smtClean="0"/>
              <a:t>Non – metals gain electrons to become negatively charged ions</a:t>
            </a:r>
            <a:r>
              <a:rPr lang="en-GB" dirty="0" smtClean="0"/>
              <a:t>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58836" y="6101542"/>
            <a:ext cx="799684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 charged particle with a full outer shell of electrons</a:t>
            </a:r>
            <a:r>
              <a:rPr lang="en-GB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77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99" y="476129"/>
            <a:ext cx="9835274" cy="5962091"/>
          </a:xfrm>
        </p:spPr>
      </p:pic>
      <p:sp>
        <p:nvSpPr>
          <p:cNvPr id="5" name="Rectangle 4"/>
          <p:cNvSpPr/>
          <p:nvPr/>
        </p:nvSpPr>
        <p:spPr>
          <a:xfrm>
            <a:off x="3181003" y="4493039"/>
            <a:ext cx="4084321" cy="11682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817245" marR="360045" indent="-4572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GB" sz="2800" u="sng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endParaRPr lang="en-US" sz="28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7245" marR="360045" indent="-4572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ea typeface="Times New Roman" panose="02020603050405020304" pitchFamily="18" charset="0"/>
              </a:rPr>
              <a:t> </a:t>
            </a:r>
            <a:r>
              <a:rPr lang="en-GB" sz="2800" dirty="0">
                <a:ea typeface="Times New Roman" panose="02020603050405020304" pitchFamily="18" charset="0"/>
              </a:rPr>
              <a:t>is gained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7229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>
                <a:latin typeface="+mn-lt"/>
              </a:rPr>
              <a:t>Why do elements react?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Atoms react because they want to be like the noble gases. </a:t>
            </a:r>
            <a:endParaRPr lang="en-GB" dirty="0"/>
          </a:p>
          <a:p>
            <a:r>
              <a:rPr lang="en-GB" dirty="0" smtClean="0"/>
              <a:t>Atoms are trying to achieve a full outer shell of electrons.</a:t>
            </a:r>
          </a:p>
        </p:txBody>
      </p:sp>
      <p:pic>
        <p:nvPicPr>
          <p:cNvPr id="4" name="Picture 3" descr="SGAguilar Javier Ramos: The Christian Kingdoms in th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474" y="3281153"/>
            <a:ext cx="3343275" cy="334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87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9337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>
                <a:latin typeface="+mn-lt"/>
              </a:rPr>
              <a:t>How do atoms gain a full outer shell?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9874"/>
            <a:ext cx="10515600" cy="4351338"/>
          </a:xfrm>
        </p:spPr>
        <p:txBody>
          <a:bodyPr/>
          <a:lstStyle/>
          <a:p>
            <a:r>
              <a:rPr lang="en-GB" dirty="0" smtClean="0"/>
              <a:t>In ionic bonding atoms lose or gain electrons from another atom so that both atoms have a full outer shell.</a:t>
            </a:r>
          </a:p>
          <a:p>
            <a:r>
              <a:rPr lang="en-GB" dirty="0"/>
              <a:t>Ionic bonds form between a metal and a non-metal.</a:t>
            </a:r>
          </a:p>
          <a:p>
            <a:r>
              <a:rPr lang="en-GB" dirty="0"/>
              <a:t>It involves the transfer of </a:t>
            </a:r>
            <a:r>
              <a:rPr lang="en-GB" dirty="0" smtClean="0"/>
              <a:t>electrons. </a:t>
            </a:r>
          </a:p>
          <a:p>
            <a:r>
              <a:rPr lang="en-GB" dirty="0"/>
              <a:t>A</a:t>
            </a:r>
            <a:r>
              <a:rPr lang="en-GB" dirty="0" smtClean="0"/>
              <a:t> </a:t>
            </a:r>
            <a:r>
              <a:rPr lang="en-GB" dirty="0"/>
              <a:t>metal atom loses </a:t>
            </a:r>
            <a:r>
              <a:rPr lang="en-GB" dirty="0" smtClean="0"/>
              <a:t>electrons. </a:t>
            </a:r>
          </a:p>
          <a:p>
            <a:r>
              <a:rPr lang="en-GB" dirty="0" smtClean="0"/>
              <a:t>non-metals gain </a:t>
            </a:r>
            <a:r>
              <a:rPr lang="en-GB" dirty="0"/>
              <a:t>electrons.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403" y="4472247"/>
            <a:ext cx="3505230" cy="2195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4"/>
          <p:cNvSpPr>
            <a:spLocks noChangeArrowheads="1"/>
          </p:cNvSpPr>
          <p:nvPr/>
        </p:nvSpPr>
        <p:spPr bwMode="auto">
          <a:xfrm rot="16200000">
            <a:off x="5433579" y="4860536"/>
            <a:ext cx="571500" cy="1085850"/>
          </a:xfrm>
          <a:prstGeom prst="downArrow">
            <a:avLst>
              <a:gd name="adj1" fmla="val 50000"/>
              <a:gd name="adj2" fmla="val 4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8520" y="4303090"/>
            <a:ext cx="3490925" cy="2365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194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Ions – answer on your mini whiteboard.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Why are atoms neutral but an ion is charged?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Atoms – they have the same number of POSITIVE protons and NEGATIVE electrons which cancel each other out.</a:t>
            </a:r>
          </a:p>
          <a:p>
            <a:pPr marL="0" indent="0">
              <a:buNone/>
            </a:pPr>
            <a:r>
              <a:rPr lang="en-GB" dirty="0" smtClean="0"/>
              <a:t>Ions – have lost or gained electrons so they no longer have the same numbers of protons and electrons.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r="53044" b="15959"/>
          <a:stretch/>
        </p:blipFill>
        <p:spPr bwMode="auto">
          <a:xfrm>
            <a:off x="1547252" y="2493818"/>
            <a:ext cx="1395454" cy="156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11299" r="53169" b="14889"/>
          <a:stretch/>
        </p:blipFill>
        <p:spPr bwMode="auto">
          <a:xfrm>
            <a:off x="7189816" y="2403281"/>
            <a:ext cx="1634836" cy="1745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64625" y="2616299"/>
            <a:ext cx="15960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P = </a:t>
            </a:r>
          </a:p>
          <a:p>
            <a:r>
              <a:rPr lang="en-GB" sz="2800" dirty="0" smtClean="0"/>
              <a:t>E = </a:t>
            </a:r>
          </a:p>
          <a:p>
            <a:r>
              <a:rPr lang="en-GB" sz="2800" dirty="0" smtClean="0"/>
              <a:t>N =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020694" y="2493083"/>
            <a:ext cx="15960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P = </a:t>
            </a:r>
          </a:p>
          <a:p>
            <a:r>
              <a:rPr lang="en-GB" sz="2800" dirty="0" smtClean="0"/>
              <a:t>E = </a:t>
            </a:r>
          </a:p>
          <a:p>
            <a:r>
              <a:rPr lang="en-GB" sz="2800" dirty="0" smtClean="0"/>
              <a:t>N =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862647" y="2616299"/>
            <a:ext cx="11637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11</a:t>
            </a:r>
          </a:p>
          <a:p>
            <a:r>
              <a:rPr lang="en-GB" sz="2800" dirty="0" smtClean="0"/>
              <a:t>11</a:t>
            </a:r>
          </a:p>
          <a:p>
            <a:r>
              <a:rPr lang="en-GB" sz="2800" dirty="0" smtClean="0"/>
              <a:t>12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4910050" y="2403281"/>
            <a:ext cx="1828801" cy="1843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 smtClean="0">
                <a:solidFill>
                  <a:schemeClr val="tx1"/>
                </a:solidFill>
              </a:rPr>
              <a:t>Na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25984" y="2403281"/>
            <a:ext cx="64839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11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931526" y="3625011"/>
            <a:ext cx="64839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2</a:t>
            </a:r>
            <a:r>
              <a:rPr lang="en-GB" sz="3200" dirty="0"/>
              <a:t>3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9741131" y="2501496"/>
            <a:ext cx="11637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11</a:t>
            </a:r>
          </a:p>
          <a:p>
            <a:r>
              <a:rPr lang="en-GB" sz="2800" dirty="0" smtClean="0"/>
              <a:t>10</a:t>
            </a:r>
          </a:p>
          <a:p>
            <a:r>
              <a:rPr lang="en-GB" sz="2800" dirty="0" smtClean="0"/>
              <a:t>12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1515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Links to ionic bonding, atomic structure and the Periodic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66710"/>
          </a:xfrm>
        </p:spPr>
        <p:txBody>
          <a:bodyPr/>
          <a:lstStyle/>
          <a:p>
            <a:r>
              <a:rPr lang="en-GB" dirty="0" smtClean="0"/>
              <a:t>On your mini whiteboard – how does our knowledge of atomic structure and the periodic table help us to work what type of ion each atom forms?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08363" y="3277149"/>
            <a:ext cx="99752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 smtClean="0"/>
              <a:t>Metals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Found on the left hand side of the Periodic Table.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Form positive 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Group number tells many electrons they will lose from the outer shell.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This tells us how positive the ion will be.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2265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Links to ionic bonding, atomic structure and the Periodic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66710"/>
          </a:xfrm>
        </p:spPr>
        <p:txBody>
          <a:bodyPr/>
          <a:lstStyle/>
          <a:p>
            <a:r>
              <a:rPr lang="en-GB" dirty="0" smtClean="0"/>
              <a:t>On your mini whiteboard – how does our knowledge of atomic structure and the periodic table help us to work what type of ion each atom forms?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74221" y="3092335"/>
            <a:ext cx="1047957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 smtClean="0"/>
              <a:t>Non-metals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Found on the right hand side of the Periodic Table.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Form negative 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Group number tells us how many electrons are on the outer shell.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This tells us how many electrons they need to gain to get a full outer shell (8 electrons).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The number of electrons they gain tells us how negative the ion will be.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4086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Links to ionic bonding, atomic structure and the Periodic table.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9" t="11894"/>
          <a:stretch/>
        </p:blipFill>
        <p:spPr>
          <a:xfrm>
            <a:off x="2693323" y="2660073"/>
            <a:ext cx="9024975" cy="3325089"/>
          </a:xfrm>
        </p:spPr>
      </p:pic>
      <p:sp>
        <p:nvSpPr>
          <p:cNvPr id="5" name="TextBox 4"/>
          <p:cNvSpPr txBox="1"/>
          <p:nvPr/>
        </p:nvSpPr>
        <p:spPr>
          <a:xfrm>
            <a:off x="3092335" y="3857105"/>
            <a:ext cx="1330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1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092335" y="4604890"/>
            <a:ext cx="1330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6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092335" y="4244815"/>
            <a:ext cx="1330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092335" y="4995273"/>
            <a:ext cx="1330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7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097877" y="5358022"/>
            <a:ext cx="1330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0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654103" y="4253997"/>
            <a:ext cx="1330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629102" y="3857105"/>
            <a:ext cx="1330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1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654103" y="4615613"/>
            <a:ext cx="1330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6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629102" y="4995273"/>
            <a:ext cx="1330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7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679104" y="5356889"/>
            <a:ext cx="1330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8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7160877" y="3939871"/>
            <a:ext cx="2190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Lose 1 electron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135876" y="4288286"/>
            <a:ext cx="2190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Lose 2 electrons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7135876" y="4591755"/>
            <a:ext cx="2190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Gain </a:t>
            </a:r>
            <a:r>
              <a:rPr lang="en-GB" sz="2400" dirty="0"/>
              <a:t>2</a:t>
            </a:r>
            <a:r>
              <a:rPr lang="en-GB" sz="2400" dirty="0" smtClean="0"/>
              <a:t> electrons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7123375" y="4973656"/>
            <a:ext cx="2190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Gain 1 electron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7160877" y="5356889"/>
            <a:ext cx="2190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Already has one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9867455" y="3871444"/>
            <a:ext cx="2002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+1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9881796" y="4226731"/>
            <a:ext cx="2002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+2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9910468" y="4942878"/>
            <a:ext cx="2002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-</a:t>
            </a:r>
            <a:r>
              <a:rPr lang="en-GB" sz="2800" dirty="0" smtClean="0"/>
              <a:t>1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9881796" y="4577620"/>
            <a:ext cx="2002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-</a:t>
            </a:r>
            <a:r>
              <a:rPr lang="en-GB" sz="2800" dirty="0"/>
              <a:t>2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9243669" y="5352067"/>
            <a:ext cx="2438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Does not react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874621"/>
              </p:ext>
            </p:extLst>
          </p:nvPr>
        </p:nvGraphicFramePr>
        <p:xfrm>
          <a:off x="459606" y="3029936"/>
          <a:ext cx="2334353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4353">
                  <a:extLst>
                    <a:ext uri="{9D8B030D-6E8A-4147-A177-3AD203B41FA5}">
                      <a16:colId xmlns:a16="http://schemas.microsoft.com/office/drawing/2014/main" val="830457140"/>
                    </a:ext>
                  </a:extLst>
                </a:gridCol>
              </a:tblGrid>
              <a:tr h="864524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Name of the element</a:t>
                      </a:r>
                    </a:p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846347"/>
                  </a:ext>
                </a:extLst>
              </a:tr>
              <a:tr h="364244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Potassium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134960"/>
                  </a:ext>
                </a:extLst>
              </a:tr>
              <a:tr h="364244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Calcium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180305"/>
                  </a:ext>
                </a:extLst>
              </a:tr>
              <a:tr h="364244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Sulphur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424895"/>
                  </a:ext>
                </a:extLst>
              </a:tr>
              <a:tr h="364244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Iodine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262939"/>
                  </a:ext>
                </a:extLst>
              </a:tr>
              <a:tr h="364244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Neon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839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320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60701" y="259323"/>
            <a:ext cx="10819675" cy="64633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47625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defTabSz="108496">
              <a:defRPr/>
            </a:pPr>
            <a:r>
              <a:rPr lang="en-GB" sz="3600" b="1" u="sng" dirty="0">
                <a:solidFill>
                  <a:prstClr val="black"/>
                </a:solidFill>
                <a:cs typeface="Arial" panose="020B0604020202020204" pitchFamily="34" charset="0"/>
              </a:rPr>
              <a:t>Learning Focus – </a:t>
            </a:r>
            <a:r>
              <a:rPr lang="en-GB" sz="3600" b="1" u="sng" dirty="0" smtClean="0">
                <a:solidFill>
                  <a:prstClr val="black"/>
                </a:solidFill>
                <a:cs typeface="Arial" panose="020B0604020202020204" pitchFamily="34" charset="0"/>
              </a:rPr>
              <a:t>Bonding and Structure </a:t>
            </a:r>
            <a:r>
              <a:rPr lang="en-GB" sz="3600" b="1" u="sng" dirty="0">
                <a:solidFill>
                  <a:prstClr val="black"/>
                </a:solidFill>
                <a:cs typeface="Arial" panose="020B0604020202020204" pitchFamily="34" charset="0"/>
              </a:rPr>
              <a:t>revisit </a:t>
            </a:r>
            <a:endParaRPr lang="en-GB" sz="36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638" y="1160054"/>
            <a:ext cx="10411098" cy="409342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47625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08496">
              <a:defRPr/>
            </a:pPr>
            <a:r>
              <a:rPr lang="en-GB" sz="4000" b="1" u="sng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TOPICS - PAPER 1</a:t>
            </a:r>
          </a:p>
          <a:p>
            <a:pPr defTabSz="108496">
              <a:defRPr/>
            </a:pPr>
            <a:r>
              <a:rPr lang="en-GB" sz="40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ATOMIC STRUCTURE</a:t>
            </a:r>
          </a:p>
          <a:p>
            <a:pPr defTabSz="108496">
              <a:defRPr/>
            </a:pPr>
            <a:r>
              <a:rPr lang="en-GB" sz="6000" b="1" dirty="0">
                <a:solidFill>
                  <a:srgbClr val="00B050"/>
                </a:solidFill>
                <a:cs typeface="Arial" panose="020B0604020202020204" pitchFamily="34" charset="0"/>
              </a:rPr>
              <a:t>BONDING AND STRUCTURE</a:t>
            </a:r>
          </a:p>
          <a:p>
            <a:pPr defTabSz="108496">
              <a:defRPr/>
            </a:pPr>
            <a:r>
              <a:rPr lang="en-GB" sz="40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QUANTITATIVE CHEMISTRY</a:t>
            </a:r>
          </a:p>
          <a:p>
            <a:pPr defTabSz="108496">
              <a:defRPr/>
            </a:pPr>
            <a:r>
              <a:rPr lang="en-GB" sz="40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CHEMICAL CHANGES</a:t>
            </a:r>
          </a:p>
          <a:p>
            <a:pPr defTabSz="108496">
              <a:defRPr/>
            </a:pPr>
            <a:r>
              <a:rPr lang="en-GB" sz="40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ENERGY CHANGES</a:t>
            </a:r>
          </a:p>
        </p:txBody>
      </p:sp>
      <p:pic>
        <p:nvPicPr>
          <p:cNvPr id="1229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261" y="6061166"/>
            <a:ext cx="5220810" cy="54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5" descr="Kings-Logo-Transpar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3" y="5522914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1800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Example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Have a go at the exam question on page 8 of your booklet.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600" y="3474720"/>
            <a:ext cx="6219400" cy="338328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58" y="3143612"/>
            <a:ext cx="5391902" cy="206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3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Check your answers.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411" y="1825625"/>
            <a:ext cx="9060873" cy="49290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5178" y="2759826"/>
            <a:ext cx="7165571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A calcium atom loses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2 electrons from its outer shell.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To become +2 ion.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878675" y="4954386"/>
            <a:ext cx="7298575" cy="16619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An oxygen atom gains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2 electrons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To become -2 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91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What is an ionic bond?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On your mini whiteboard describe what an ionic bond is. </a:t>
            </a:r>
          </a:p>
          <a:p>
            <a:r>
              <a:rPr lang="en-GB" dirty="0" smtClean="0"/>
              <a:t>Use the picture below to help. </a:t>
            </a:r>
          </a:p>
          <a:p>
            <a:r>
              <a:rPr lang="en-GB" dirty="0" smtClean="0"/>
              <a:t>Think about what an ionic compound is made up of and why they are attracted towards each other.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72" b="18517"/>
          <a:stretch/>
        </p:blipFill>
        <p:spPr bwMode="auto">
          <a:xfrm>
            <a:off x="2800004" y="3730740"/>
            <a:ext cx="4296843" cy="24462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72" b="18517"/>
          <a:stretch/>
        </p:blipFill>
        <p:spPr bwMode="auto">
          <a:xfrm>
            <a:off x="2952404" y="3883140"/>
            <a:ext cx="4296843" cy="24462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05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What is an ionic bond?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72" b="18517"/>
          <a:stretch/>
        </p:blipFill>
        <p:spPr bwMode="auto">
          <a:xfrm>
            <a:off x="3947578" y="2384078"/>
            <a:ext cx="4296843" cy="24462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al 4"/>
          <p:cNvSpPr/>
          <p:nvPr/>
        </p:nvSpPr>
        <p:spPr>
          <a:xfrm>
            <a:off x="5353396" y="2410691"/>
            <a:ext cx="742604" cy="5985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83731" y="2435887"/>
            <a:ext cx="742604" cy="5985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51510" y="2141333"/>
            <a:ext cx="2725189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u="sng" dirty="0" smtClean="0"/>
              <a:t>Oppositely</a:t>
            </a:r>
            <a:r>
              <a:rPr lang="en-GB" sz="2800" dirty="0" smtClean="0"/>
              <a:t> charged </a:t>
            </a:r>
            <a:r>
              <a:rPr lang="en-GB" sz="2800" b="1" u="sng" dirty="0" smtClean="0"/>
              <a:t>ions</a:t>
            </a:r>
            <a:endParaRPr lang="en-US" sz="28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2549928" y="4980412"/>
            <a:ext cx="709214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Held together by strong electrostatic forces.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0678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/>
              <a:t>What structure do ionic compounds have?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Describe the structure of </a:t>
            </a:r>
            <a:r>
              <a:rPr lang="en-GB" dirty="0"/>
              <a:t>ionic </a:t>
            </a:r>
            <a:r>
              <a:rPr lang="en-GB" dirty="0" smtClean="0"/>
              <a:t>compounds.</a:t>
            </a:r>
          </a:p>
          <a:p>
            <a:r>
              <a:rPr lang="en-GB" dirty="0" smtClean="0"/>
              <a:t>Use the picture below to help.</a:t>
            </a:r>
          </a:p>
          <a:p>
            <a:r>
              <a:rPr lang="en-GB" dirty="0" smtClean="0"/>
              <a:t>Think about your description of an ionic bond to explain why they have this structure.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503026" y="3740728"/>
            <a:ext cx="3339785" cy="2824425"/>
            <a:chOff x="4876800" y="1371602"/>
            <a:chExt cx="5046665" cy="4295775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8686802" y="1371602"/>
              <a:ext cx="1160463" cy="1171575"/>
              <a:chOff x="3600" y="3408"/>
              <a:chExt cx="731" cy="738"/>
            </a:xfrm>
          </p:grpSpPr>
          <p:grpSp>
            <p:nvGrpSpPr>
              <p:cNvPr id="123" name="Group 6"/>
              <p:cNvGrpSpPr>
                <a:grpSpLocks/>
              </p:cNvGrpSpPr>
              <p:nvPr/>
            </p:nvGrpSpPr>
            <p:grpSpPr bwMode="auto">
              <a:xfrm>
                <a:off x="3600" y="3408"/>
                <a:ext cx="731" cy="498"/>
                <a:chOff x="3888" y="2832"/>
                <a:chExt cx="731" cy="498"/>
              </a:xfrm>
            </p:grpSpPr>
            <p:grpSp>
              <p:nvGrpSpPr>
                <p:cNvPr id="128" name="Group 7"/>
                <p:cNvGrpSpPr>
                  <a:grpSpLocks/>
                </p:cNvGrpSpPr>
                <p:nvPr/>
              </p:nvGrpSpPr>
              <p:grpSpPr bwMode="auto">
                <a:xfrm>
                  <a:off x="3888" y="2832"/>
                  <a:ext cx="491" cy="498"/>
                  <a:chOff x="4320" y="2112"/>
                  <a:chExt cx="491" cy="498"/>
                </a:xfrm>
              </p:grpSpPr>
              <p:grpSp>
                <p:nvGrpSpPr>
                  <p:cNvPr id="131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4320" y="2112"/>
                    <a:ext cx="491" cy="258"/>
                    <a:chOff x="3216" y="2016"/>
                    <a:chExt cx="491" cy="258"/>
                  </a:xfrm>
                </p:grpSpPr>
                <p:sp>
                  <p:nvSpPr>
                    <p:cNvPr id="134" name="Oval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16" y="2016"/>
                      <a:ext cx="251" cy="258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defTabSz="914377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GB" sz="1600" b="1">
                          <a:solidFill>
                            <a:srgbClr val="000066"/>
                          </a:solidFill>
                          <a:latin typeface="Calibri" panose="020F0502020204030204"/>
                        </a:rPr>
                        <a:t>+</a:t>
                      </a:r>
                    </a:p>
                  </p:txBody>
                </p:sp>
                <p:sp>
                  <p:nvSpPr>
                    <p:cNvPr id="135" name="Oval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56" y="2016"/>
                      <a:ext cx="251" cy="258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defTabSz="914377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GB" b="1">
                          <a:solidFill>
                            <a:srgbClr val="000066"/>
                          </a:solidFill>
                          <a:latin typeface="Calibri" panose="020F0502020204030204"/>
                        </a:rPr>
                        <a:t>-</a:t>
                      </a:r>
                    </a:p>
                  </p:txBody>
                </p:sp>
              </p:grpSp>
              <p:sp>
                <p:nvSpPr>
                  <p:cNvPr id="132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4560" y="2352"/>
                    <a:ext cx="251" cy="258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sz="1600" b="1">
                        <a:solidFill>
                          <a:srgbClr val="000066"/>
                        </a:solidFill>
                        <a:latin typeface="Calibri" panose="020F0502020204030204"/>
                      </a:rPr>
                      <a:t>+</a:t>
                    </a:r>
                  </a:p>
                </p:txBody>
              </p:sp>
              <p:sp>
                <p:nvSpPr>
                  <p:cNvPr id="133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4320" y="2352"/>
                    <a:ext cx="251" cy="258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b="1">
                        <a:solidFill>
                          <a:srgbClr val="000066"/>
                        </a:solidFill>
                        <a:latin typeface="Calibri" panose="020F0502020204030204"/>
                      </a:rPr>
                      <a:t>-</a:t>
                    </a:r>
                  </a:p>
                </p:txBody>
              </p:sp>
            </p:grpSp>
            <p:sp>
              <p:nvSpPr>
                <p:cNvPr id="129" name="Oval 13"/>
                <p:cNvSpPr>
                  <a:spLocks noChangeArrowheads="1"/>
                </p:cNvSpPr>
                <p:nvPr/>
              </p:nvSpPr>
              <p:spPr bwMode="auto">
                <a:xfrm>
                  <a:off x="4368" y="2832"/>
                  <a:ext cx="251" cy="258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defTabSz="914377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1600" b="1">
                      <a:solidFill>
                        <a:srgbClr val="000066"/>
                      </a:solidFill>
                      <a:latin typeface="Calibri" panose="020F0502020204030204"/>
                    </a:rPr>
                    <a:t>+</a:t>
                  </a:r>
                </a:p>
              </p:txBody>
            </p:sp>
            <p:sp>
              <p:nvSpPr>
                <p:cNvPr id="130" name="Oval 14"/>
                <p:cNvSpPr>
                  <a:spLocks noChangeArrowheads="1"/>
                </p:cNvSpPr>
                <p:nvPr/>
              </p:nvSpPr>
              <p:spPr bwMode="auto">
                <a:xfrm>
                  <a:off x="4368" y="3072"/>
                  <a:ext cx="251" cy="258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defTabSz="914377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b="1">
                      <a:solidFill>
                        <a:srgbClr val="000066"/>
                      </a:solidFill>
                      <a:latin typeface="Calibri" panose="020F0502020204030204"/>
                    </a:rPr>
                    <a:t>-</a:t>
                  </a:r>
                </a:p>
              </p:txBody>
            </p:sp>
          </p:grpSp>
          <p:grpSp>
            <p:nvGrpSpPr>
              <p:cNvPr id="124" name="Group 15"/>
              <p:cNvGrpSpPr>
                <a:grpSpLocks/>
              </p:cNvGrpSpPr>
              <p:nvPr/>
            </p:nvGrpSpPr>
            <p:grpSpPr bwMode="auto">
              <a:xfrm>
                <a:off x="3600" y="3888"/>
                <a:ext cx="731" cy="258"/>
                <a:chOff x="2400" y="3504"/>
                <a:chExt cx="731" cy="258"/>
              </a:xfrm>
            </p:grpSpPr>
            <p:sp>
              <p:nvSpPr>
                <p:cNvPr id="125" name="Oval 16"/>
                <p:cNvSpPr>
                  <a:spLocks noChangeArrowheads="1"/>
                </p:cNvSpPr>
                <p:nvPr/>
              </p:nvSpPr>
              <p:spPr bwMode="auto">
                <a:xfrm>
                  <a:off x="2640" y="3504"/>
                  <a:ext cx="251" cy="258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defTabSz="914377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b="1">
                      <a:solidFill>
                        <a:srgbClr val="000066"/>
                      </a:solidFill>
                      <a:latin typeface="Calibri" panose="020F0502020204030204"/>
                    </a:rPr>
                    <a:t>-</a:t>
                  </a:r>
                </a:p>
              </p:txBody>
            </p:sp>
            <p:sp>
              <p:nvSpPr>
                <p:cNvPr id="126" name="Oval 17"/>
                <p:cNvSpPr>
                  <a:spLocks noChangeArrowheads="1"/>
                </p:cNvSpPr>
                <p:nvPr/>
              </p:nvSpPr>
              <p:spPr bwMode="auto">
                <a:xfrm>
                  <a:off x="2400" y="3504"/>
                  <a:ext cx="251" cy="258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defTabSz="914377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1600" b="1">
                      <a:solidFill>
                        <a:srgbClr val="000066"/>
                      </a:solidFill>
                      <a:latin typeface="Calibri" panose="020F0502020204030204"/>
                    </a:rPr>
                    <a:t>+</a:t>
                  </a:r>
                </a:p>
              </p:txBody>
            </p:sp>
            <p:sp>
              <p:nvSpPr>
                <p:cNvPr id="127" name="Oval 18"/>
                <p:cNvSpPr>
                  <a:spLocks noChangeArrowheads="1"/>
                </p:cNvSpPr>
                <p:nvPr/>
              </p:nvSpPr>
              <p:spPr bwMode="auto">
                <a:xfrm>
                  <a:off x="2880" y="3504"/>
                  <a:ext cx="251" cy="258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defTabSz="914377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1600" b="1">
                      <a:solidFill>
                        <a:srgbClr val="000066"/>
                      </a:solidFill>
                      <a:latin typeface="Calibri" panose="020F0502020204030204"/>
                    </a:rPr>
                    <a:t>+</a:t>
                  </a:r>
                </a:p>
              </p:txBody>
            </p:sp>
          </p:grpSp>
        </p:grpSp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8458202" y="2743202"/>
              <a:ext cx="1465263" cy="2162175"/>
              <a:chOff x="4368" y="1728"/>
              <a:chExt cx="923" cy="1362"/>
            </a:xfrm>
          </p:grpSpPr>
          <p:grpSp>
            <p:nvGrpSpPr>
              <p:cNvPr id="83" name="Group 20"/>
              <p:cNvGrpSpPr>
                <a:grpSpLocks/>
              </p:cNvGrpSpPr>
              <p:nvPr/>
            </p:nvGrpSpPr>
            <p:grpSpPr bwMode="auto">
              <a:xfrm>
                <a:off x="4368" y="2160"/>
                <a:ext cx="923" cy="930"/>
                <a:chOff x="2880" y="2160"/>
                <a:chExt cx="923" cy="930"/>
              </a:xfrm>
            </p:grpSpPr>
            <p:grpSp>
              <p:nvGrpSpPr>
                <p:cNvPr id="85" name="Group 21"/>
                <p:cNvGrpSpPr>
                  <a:grpSpLocks/>
                </p:cNvGrpSpPr>
                <p:nvPr/>
              </p:nvGrpSpPr>
              <p:grpSpPr bwMode="auto">
                <a:xfrm>
                  <a:off x="2880" y="2160"/>
                  <a:ext cx="731" cy="738"/>
                  <a:chOff x="3600" y="3408"/>
                  <a:chExt cx="731" cy="738"/>
                </a:xfrm>
              </p:grpSpPr>
              <p:grpSp>
                <p:nvGrpSpPr>
                  <p:cNvPr id="110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3600" y="3408"/>
                    <a:ext cx="731" cy="498"/>
                    <a:chOff x="3888" y="2832"/>
                    <a:chExt cx="731" cy="498"/>
                  </a:xfrm>
                </p:grpSpPr>
                <p:grpSp>
                  <p:nvGrpSpPr>
                    <p:cNvPr id="115" name="Group 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88" y="2832"/>
                      <a:ext cx="491" cy="498"/>
                      <a:chOff x="4320" y="2112"/>
                      <a:chExt cx="491" cy="498"/>
                    </a:xfrm>
                  </p:grpSpPr>
                  <p:grpSp>
                    <p:nvGrpSpPr>
                      <p:cNvPr id="118" name="Group 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0" y="2112"/>
                        <a:ext cx="491" cy="258"/>
                        <a:chOff x="3216" y="2016"/>
                        <a:chExt cx="491" cy="258"/>
                      </a:xfrm>
                    </p:grpSpPr>
                    <p:sp>
                      <p:nvSpPr>
                        <p:cNvPr id="121" name="Oval 2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16" y="2016"/>
                          <a:ext cx="251" cy="258"/>
                        </a:xfrm>
                        <a:prstGeom prst="ellipse">
                          <a:avLst/>
                        </a:prstGeom>
                        <a:solidFill>
                          <a:srgbClr val="FF99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algn="ctr" defTabSz="914377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en-GB" sz="1600" b="1">
                              <a:solidFill>
                                <a:srgbClr val="000066"/>
                              </a:solidFill>
                              <a:latin typeface="Calibri" panose="020F0502020204030204"/>
                            </a:rPr>
                            <a:t>+</a:t>
                          </a:r>
                        </a:p>
                      </p:txBody>
                    </p:sp>
                    <p:sp>
                      <p:nvSpPr>
                        <p:cNvPr id="122" name="Oval 2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456" y="2016"/>
                          <a:ext cx="251" cy="258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algn="ctr" defTabSz="914377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en-GB" b="1">
                              <a:solidFill>
                                <a:srgbClr val="000066"/>
                              </a:solidFill>
                              <a:latin typeface="Calibri" panose="020F0502020204030204"/>
                            </a:rPr>
                            <a:t>-</a:t>
                          </a:r>
                        </a:p>
                      </p:txBody>
                    </p:sp>
                  </p:grpSp>
                  <p:sp>
                    <p:nvSpPr>
                      <p:cNvPr id="119" name="Oval 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60" y="2352"/>
                        <a:ext cx="251" cy="258"/>
                      </a:xfrm>
                      <a:prstGeom prst="ellipse">
                        <a:avLst/>
                      </a:prstGeom>
                      <a:solidFill>
                        <a:srgbClr val="FF99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 defTabSz="914377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GB" sz="1600" b="1">
                            <a:solidFill>
                              <a:srgbClr val="000066"/>
                            </a:solidFill>
                            <a:latin typeface="Calibri" panose="020F0502020204030204"/>
                          </a:rPr>
                          <a:t>+</a:t>
                        </a:r>
                      </a:p>
                    </p:txBody>
                  </p:sp>
                  <p:sp>
                    <p:nvSpPr>
                      <p:cNvPr id="120" name="Oval 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0" y="2352"/>
                        <a:ext cx="251" cy="258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 defTabSz="914377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GB" b="1">
                            <a:solidFill>
                              <a:srgbClr val="000066"/>
                            </a:solidFill>
                            <a:latin typeface="Calibri" panose="020F0502020204030204"/>
                          </a:rPr>
                          <a:t>-</a:t>
                        </a:r>
                      </a:p>
                    </p:txBody>
                  </p:sp>
                </p:grpSp>
                <p:sp>
                  <p:nvSpPr>
                    <p:cNvPr id="116" name="Oval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68" y="2832"/>
                      <a:ext cx="251" cy="258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defTabSz="914377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GB" sz="1600" b="1">
                          <a:solidFill>
                            <a:srgbClr val="000066"/>
                          </a:solidFill>
                          <a:latin typeface="Calibri" panose="020F0502020204030204"/>
                        </a:rPr>
                        <a:t>+</a:t>
                      </a:r>
                    </a:p>
                  </p:txBody>
                </p:sp>
                <p:sp>
                  <p:nvSpPr>
                    <p:cNvPr id="117" name="Oval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68" y="3072"/>
                      <a:ext cx="251" cy="258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defTabSz="914377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GB" b="1">
                          <a:solidFill>
                            <a:srgbClr val="000066"/>
                          </a:solidFill>
                          <a:latin typeface="Calibri" panose="020F0502020204030204"/>
                        </a:rPr>
                        <a:t>-</a:t>
                      </a:r>
                    </a:p>
                  </p:txBody>
                </p:sp>
              </p:grpSp>
              <p:grpSp>
                <p:nvGrpSpPr>
                  <p:cNvPr id="111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3600" y="3888"/>
                    <a:ext cx="731" cy="258"/>
                    <a:chOff x="2400" y="3504"/>
                    <a:chExt cx="731" cy="258"/>
                  </a:xfrm>
                </p:grpSpPr>
                <p:sp>
                  <p:nvSpPr>
                    <p:cNvPr id="112" name="Oval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40" y="3504"/>
                      <a:ext cx="251" cy="258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defTabSz="914377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GB" b="1">
                          <a:solidFill>
                            <a:srgbClr val="000066"/>
                          </a:solidFill>
                          <a:latin typeface="Calibri" panose="020F0502020204030204"/>
                        </a:rPr>
                        <a:t>-</a:t>
                      </a:r>
                    </a:p>
                  </p:txBody>
                </p:sp>
                <p:sp>
                  <p:nvSpPr>
                    <p:cNvPr id="113" name="Oval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0" y="3504"/>
                      <a:ext cx="251" cy="258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defTabSz="914377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GB" sz="1600" b="1">
                          <a:solidFill>
                            <a:srgbClr val="000066"/>
                          </a:solidFill>
                          <a:latin typeface="Calibri" panose="020F0502020204030204"/>
                        </a:rPr>
                        <a:t>+</a:t>
                      </a:r>
                    </a:p>
                  </p:txBody>
                </p:sp>
                <p:sp>
                  <p:nvSpPr>
                    <p:cNvPr id="114" name="Oval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3504"/>
                      <a:ext cx="251" cy="258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defTabSz="914377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GB" sz="1600" b="1">
                          <a:solidFill>
                            <a:srgbClr val="000066"/>
                          </a:solidFill>
                          <a:latin typeface="Calibri" panose="020F0502020204030204"/>
                        </a:rPr>
                        <a:t>+</a:t>
                      </a:r>
                    </a:p>
                  </p:txBody>
                </p:sp>
              </p:grpSp>
            </p:grpSp>
            <p:grpSp>
              <p:nvGrpSpPr>
                <p:cNvPr id="86" name="Group 35"/>
                <p:cNvGrpSpPr>
                  <a:grpSpLocks/>
                </p:cNvGrpSpPr>
                <p:nvPr/>
              </p:nvGrpSpPr>
              <p:grpSpPr bwMode="auto">
                <a:xfrm>
                  <a:off x="2976" y="2256"/>
                  <a:ext cx="731" cy="738"/>
                  <a:chOff x="2928" y="3264"/>
                  <a:chExt cx="731" cy="738"/>
                </a:xfrm>
              </p:grpSpPr>
              <p:sp>
                <p:nvSpPr>
                  <p:cNvPr id="101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3264"/>
                    <a:ext cx="251" cy="258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sz="1600" b="1">
                        <a:solidFill>
                          <a:srgbClr val="000066"/>
                        </a:solidFill>
                        <a:latin typeface="Calibri" panose="020F0502020204030204"/>
                      </a:rPr>
                      <a:t>+</a:t>
                    </a:r>
                  </a:p>
                </p:txBody>
              </p:sp>
              <p:sp>
                <p:nvSpPr>
                  <p:cNvPr id="102" name="Oval 37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3264"/>
                    <a:ext cx="251" cy="258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b="1">
                        <a:solidFill>
                          <a:srgbClr val="000066"/>
                        </a:solidFill>
                        <a:latin typeface="Calibri" panose="020F0502020204030204"/>
                      </a:rPr>
                      <a:t>-</a:t>
                    </a:r>
                  </a:p>
                </p:txBody>
              </p:sp>
              <p:sp>
                <p:nvSpPr>
                  <p:cNvPr id="103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3504"/>
                    <a:ext cx="251" cy="258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sz="1600" b="1">
                        <a:solidFill>
                          <a:srgbClr val="000066"/>
                        </a:solidFill>
                        <a:latin typeface="Calibri" panose="020F0502020204030204"/>
                      </a:rPr>
                      <a:t>+</a:t>
                    </a:r>
                  </a:p>
                </p:txBody>
              </p:sp>
              <p:sp>
                <p:nvSpPr>
                  <p:cNvPr id="104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3264"/>
                    <a:ext cx="251" cy="258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b="1">
                        <a:solidFill>
                          <a:srgbClr val="000066"/>
                        </a:solidFill>
                        <a:latin typeface="Calibri" panose="020F0502020204030204"/>
                      </a:rPr>
                      <a:t>-</a:t>
                    </a:r>
                  </a:p>
                </p:txBody>
              </p:sp>
              <p:sp>
                <p:nvSpPr>
                  <p:cNvPr id="105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3744"/>
                    <a:ext cx="251" cy="258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b="1">
                        <a:solidFill>
                          <a:srgbClr val="000066"/>
                        </a:solidFill>
                        <a:latin typeface="Calibri" panose="020F0502020204030204"/>
                      </a:rPr>
                      <a:t>-</a:t>
                    </a:r>
                  </a:p>
                </p:txBody>
              </p:sp>
              <p:sp>
                <p:nvSpPr>
                  <p:cNvPr id="106" name="Oval 41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3744"/>
                    <a:ext cx="251" cy="258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b="1">
                        <a:solidFill>
                          <a:srgbClr val="000066"/>
                        </a:solidFill>
                        <a:latin typeface="Calibri" panose="020F0502020204030204"/>
                      </a:rPr>
                      <a:t>-</a:t>
                    </a:r>
                  </a:p>
                </p:txBody>
              </p:sp>
              <p:sp>
                <p:nvSpPr>
                  <p:cNvPr id="107" name="Oval 42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3504"/>
                    <a:ext cx="251" cy="258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b="1">
                        <a:solidFill>
                          <a:srgbClr val="000066"/>
                        </a:solidFill>
                        <a:latin typeface="Calibri" panose="020F0502020204030204"/>
                      </a:rPr>
                      <a:t>-</a:t>
                    </a:r>
                  </a:p>
                </p:txBody>
              </p:sp>
              <p:sp>
                <p:nvSpPr>
                  <p:cNvPr id="108" name="Oval 43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3744"/>
                    <a:ext cx="251" cy="258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sz="1600" b="1">
                        <a:solidFill>
                          <a:srgbClr val="000066"/>
                        </a:solidFill>
                        <a:latin typeface="Calibri" panose="020F0502020204030204"/>
                      </a:rPr>
                      <a:t>+</a:t>
                    </a:r>
                  </a:p>
                </p:txBody>
              </p:sp>
              <p:sp>
                <p:nvSpPr>
                  <p:cNvPr id="109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3504"/>
                    <a:ext cx="251" cy="258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sz="1600" b="1">
                        <a:solidFill>
                          <a:srgbClr val="000066"/>
                        </a:solidFill>
                        <a:latin typeface="Calibri" panose="020F0502020204030204"/>
                      </a:rPr>
                      <a:t>+</a:t>
                    </a:r>
                  </a:p>
                </p:txBody>
              </p:sp>
            </p:grpSp>
            <p:grpSp>
              <p:nvGrpSpPr>
                <p:cNvPr id="87" name="Group 45"/>
                <p:cNvGrpSpPr>
                  <a:grpSpLocks/>
                </p:cNvGrpSpPr>
                <p:nvPr/>
              </p:nvGrpSpPr>
              <p:grpSpPr bwMode="auto">
                <a:xfrm>
                  <a:off x="3072" y="2352"/>
                  <a:ext cx="731" cy="738"/>
                  <a:chOff x="3600" y="3408"/>
                  <a:chExt cx="731" cy="738"/>
                </a:xfrm>
              </p:grpSpPr>
              <p:grpSp>
                <p:nvGrpSpPr>
                  <p:cNvPr id="88" name="Group 46"/>
                  <p:cNvGrpSpPr>
                    <a:grpSpLocks/>
                  </p:cNvGrpSpPr>
                  <p:nvPr/>
                </p:nvGrpSpPr>
                <p:grpSpPr bwMode="auto">
                  <a:xfrm>
                    <a:off x="3600" y="3408"/>
                    <a:ext cx="731" cy="498"/>
                    <a:chOff x="3888" y="2832"/>
                    <a:chExt cx="731" cy="498"/>
                  </a:xfrm>
                </p:grpSpPr>
                <p:grpSp>
                  <p:nvGrpSpPr>
                    <p:cNvPr id="93" name="Group 4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88" y="2832"/>
                      <a:ext cx="491" cy="498"/>
                      <a:chOff x="4320" y="2112"/>
                      <a:chExt cx="491" cy="498"/>
                    </a:xfrm>
                  </p:grpSpPr>
                  <p:grpSp>
                    <p:nvGrpSpPr>
                      <p:cNvPr id="96" name="Group 4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0" y="2112"/>
                        <a:ext cx="491" cy="258"/>
                        <a:chOff x="3216" y="2016"/>
                        <a:chExt cx="491" cy="258"/>
                      </a:xfrm>
                    </p:grpSpPr>
                    <p:sp>
                      <p:nvSpPr>
                        <p:cNvPr id="99" name="Oval 4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16" y="2016"/>
                          <a:ext cx="251" cy="258"/>
                        </a:xfrm>
                        <a:prstGeom prst="ellipse">
                          <a:avLst/>
                        </a:prstGeom>
                        <a:solidFill>
                          <a:srgbClr val="FF99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algn="ctr" defTabSz="914377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en-GB" sz="1600" b="1">
                              <a:solidFill>
                                <a:srgbClr val="000066"/>
                              </a:solidFill>
                              <a:latin typeface="Calibri" panose="020F0502020204030204"/>
                            </a:rPr>
                            <a:t>+</a:t>
                          </a:r>
                        </a:p>
                      </p:txBody>
                    </p:sp>
                    <p:sp>
                      <p:nvSpPr>
                        <p:cNvPr id="100" name="Oval 5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456" y="2016"/>
                          <a:ext cx="251" cy="258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algn="ctr" defTabSz="914377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en-GB" b="1">
                              <a:solidFill>
                                <a:srgbClr val="000066"/>
                              </a:solidFill>
                              <a:latin typeface="Calibri" panose="020F0502020204030204"/>
                            </a:rPr>
                            <a:t>-</a:t>
                          </a:r>
                        </a:p>
                      </p:txBody>
                    </p:sp>
                  </p:grpSp>
                  <p:sp>
                    <p:nvSpPr>
                      <p:cNvPr id="97" name="Oval 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60" y="2352"/>
                        <a:ext cx="251" cy="258"/>
                      </a:xfrm>
                      <a:prstGeom prst="ellipse">
                        <a:avLst/>
                      </a:prstGeom>
                      <a:solidFill>
                        <a:srgbClr val="FF99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 defTabSz="914377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GB" sz="1600" b="1">
                            <a:solidFill>
                              <a:srgbClr val="000066"/>
                            </a:solidFill>
                            <a:latin typeface="Calibri" panose="020F0502020204030204"/>
                          </a:rPr>
                          <a:t>+</a:t>
                        </a:r>
                      </a:p>
                    </p:txBody>
                  </p:sp>
                  <p:sp>
                    <p:nvSpPr>
                      <p:cNvPr id="98" name="Oval 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0" y="2352"/>
                        <a:ext cx="251" cy="258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 defTabSz="914377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GB" b="1">
                            <a:solidFill>
                              <a:srgbClr val="000066"/>
                            </a:solidFill>
                            <a:latin typeface="Calibri" panose="020F0502020204030204"/>
                          </a:rPr>
                          <a:t>-</a:t>
                        </a:r>
                      </a:p>
                    </p:txBody>
                  </p:sp>
                </p:grpSp>
                <p:sp>
                  <p:nvSpPr>
                    <p:cNvPr id="94" name="Oval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68" y="2832"/>
                      <a:ext cx="251" cy="258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defTabSz="914377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GB" sz="1600" b="1">
                          <a:solidFill>
                            <a:srgbClr val="000066"/>
                          </a:solidFill>
                          <a:latin typeface="Calibri" panose="020F0502020204030204"/>
                        </a:rPr>
                        <a:t>+</a:t>
                      </a:r>
                    </a:p>
                  </p:txBody>
                </p:sp>
                <p:sp>
                  <p:nvSpPr>
                    <p:cNvPr id="95" name="Oval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68" y="3072"/>
                      <a:ext cx="251" cy="258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defTabSz="914377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GB" b="1">
                          <a:solidFill>
                            <a:srgbClr val="000066"/>
                          </a:solidFill>
                          <a:latin typeface="Calibri" panose="020F0502020204030204"/>
                        </a:rPr>
                        <a:t>-</a:t>
                      </a:r>
                    </a:p>
                  </p:txBody>
                </p:sp>
              </p:grpSp>
              <p:grpSp>
                <p:nvGrpSpPr>
                  <p:cNvPr id="89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3600" y="3888"/>
                    <a:ext cx="731" cy="258"/>
                    <a:chOff x="2400" y="3504"/>
                    <a:chExt cx="731" cy="258"/>
                  </a:xfrm>
                </p:grpSpPr>
                <p:sp>
                  <p:nvSpPr>
                    <p:cNvPr id="90" name="Oval 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40" y="3504"/>
                      <a:ext cx="251" cy="258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defTabSz="914377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GB" b="1">
                          <a:solidFill>
                            <a:srgbClr val="000066"/>
                          </a:solidFill>
                          <a:latin typeface="Calibri" panose="020F0502020204030204"/>
                        </a:rPr>
                        <a:t>-</a:t>
                      </a:r>
                    </a:p>
                  </p:txBody>
                </p:sp>
                <p:sp>
                  <p:nvSpPr>
                    <p:cNvPr id="91" name="Oval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0" y="3504"/>
                      <a:ext cx="251" cy="258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defTabSz="914377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GB" sz="1600" b="1">
                          <a:solidFill>
                            <a:srgbClr val="000066"/>
                          </a:solidFill>
                          <a:latin typeface="Calibri" panose="020F0502020204030204"/>
                        </a:rPr>
                        <a:t>+</a:t>
                      </a:r>
                    </a:p>
                  </p:txBody>
                </p:sp>
                <p:sp>
                  <p:nvSpPr>
                    <p:cNvPr id="92" name="Oval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3504"/>
                      <a:ext cx="251" cy="258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defTabSz="914377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GB" sz="1600" b="1">
                          <a:solidFill>
                            <a:srgbClr val="000066"/>
                          </a:solidFill>
                          <a:latin typeface="Calibri" panose="020F0502020204030204"/>
                        </a:rPr>
                        <a:t>+</a:t>
                      </a:r>
                    </a:p>
                  </p:txBody>
                </p:sp>
              </p:grpSp>
            </p:grpSp>
          </p:grpSp>
          <p:sp>
            <p:nvSpPr>
              <p:cNvPr id="84" name="AutoShape 59"/>
              <p:cNvSpPr>
                <a:spLocks noChangeArrowheads="1"/>
              </p:cNvSpPr>
              <p:nvPr/>
            </p:nvSpPr>
            <p:spPr bwMode="auto">
              <a:xfrm>
                <a:off x="4752" y="1728"/>
                <a:ext cx="240" cy="288"/>
              </a:xfrm>
              <a:prstGeom prst="downArrow">
                <a:avLst>
                  <a:gd name="adj1" fmla="val 50000"/>
                  <a:gd name="adj2" fmla="val 3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377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8" name="Group 60"/>
            <p:cNvGrpSpPr>
              <a:grpSpLocks/>
            </p:cNvGrpSpPr>
            <p:nvPr/>
          </p:nvGrpSpPr>
          <p:grpSpPr bwMode="auto">
            <a:xfrm>
              <a:off x="4876800" y="4191002"/>
              <a:ext cx="3429000" cy="1476375"/>
              <a:chOff x="2112" y="2640"/>
              <a:chExt cx="2160" cy="930"/>
            </a:xfrm>
          </p:grpSpPr>
          <p:grpSp>
            <p:nvGrpSpPr>
              <p:cNvPr id="9" name="Group 61"/>
              <p:cNvGrpSpPr>
                <a:grpSpLocks/>
              </p:cNvGrpSpPr>
              <p:nvPr/>
            </p:nvGrpSpPr>
            <p:grpSpPr bwMode="auto">
              <a:xfrm>
                <a:off x="2112" y="2640"/>
                <a:ext cx="1643" cy="930"/>
                <a:chOff x="2016" y="2544"/>
                <a:chExt cx="1643" cy="930"/>
              </a:xfrm>
            </p:grpSpPr>
            <p:grpSp>
              <p:nvGrpSpPr>
                <p:cNvPr id="11" name="Group 62"/>
                <p:cNvGrpSpPr>
                  <a:grpSpLocks/>
                </p:cNvGrpSpPr>
                <p:nvPr/>
              </p:nvGrpSpPr>
              <p:grpSpPr bwMode="auto">
                <a:xfrm>
                  <a:off x="2016" y="2592"/>
                  <a:ext cx="731" cy="738"/>
                  <a:chOff x="2928" y="3264"/>
                  <a:chExt cx="731" cy="738"/>
                </a:xfrm>
              </p:grpSpPr>
              <p:sp>
                <p:nvSpPr>
                  <p:cNvPr id="74" name="Oval 63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3264"/>
                    <a:ext cx="251" cy="258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sz="1600" b="1">
                        <a:solidFill>
                          <a:srgbClr val="000066"/>
                        </a:solidFill>
                        <a:latin typeface="Calibri" panose="020F0502020204030204"/>
                      </a:rPr>
                      <a:t>+</a:t>
                    </a:r>
                  </a:p>
                </p:txBody>
              </p:sp>
              <p:sp>
                <p:nvSpPr>
                  <p:cNvPr id="75" name="Oval 64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3264"/>
                    <a:ext cx="251" cy="258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b="1">
                        <a:solidFill>
                          <a:srgbClr val="000066"/>
                        </a:solidFill>
                        <a:latin typeface="Calibri" panose="020F0502020204030204"/>
                      </a:rPr>
                      <a:t>-</a:t>
                    </a:r>
                  </a:p>
                </p:txBody>
              </p:sp>
              <p:sp>
                <p:nvSpPr>
                  <p:cNvPr id="76" name="Oval 65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3504"/>
                    <a:ext cx="251" cy="258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sz="1600" b="1">
                        <a:solidFill>
                          <a:srgbClr val="000066"/>
                        </a:solidFill>
                        <a:latin typeface="Calibri" panose="020F0502020204030204"/>
                      </a:rPr>
                      <a:t>+</a:t>
                    </a:r>
                  </a:p>
                </p:txBody>
              </p:sp>
              <p:sp>
                <p:nvSpPr>
                  <p:cNvPr id="77" name="Oval 66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3264"/>
                    <a:ext cx="251" cy="258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b="1">
                        <a:solidFill>
                          <a:srgbClr val="000066"/>
                        </a:solidFill>
                        <a:latin typeface="Calibri" panose="020F0502020204030204"/>
                      </a:rPr>
                      <a:t>-</a:t>
                    </a:r>
                  </a:p>
                </p:txBody>
              </p:sp>
              <p:sp>
                <p:nvSpPr>
                  <p:cNvPr id="78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3744"/>
                    <a:ext cx="251" cy="258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b="1">
                        <a:solidFill>
                          <a:srgbClr val="000066"/>
                        </a:solidFill>
                        <a:latin typeface="Calibri" panose="020F0502020204030204"/>
                      </a:rPr>
                      <a:t>-</a:t>
                    </a:r>
                  </a:p>
                </p:txBody>
              </p:sp>
              <p:sp>
                <p:nvSpPr>
                  <p:cNvPr id="79" name="Oval 68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3744"/>
                    <a:ext cx="251" cy="258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b="1">
                        <a:solidFill>
                          <a:srgbClr val="000066"/>
                        </a:solidFill>
                        <a:latin typeface="Calibri" panose="020F0502020204030204"/>
                      </a:rPr>
                      <a:t>-</a:t>
                    </a:r>
                  </a:p>
                </p:txBody>
              </p:sp>
              <p:sp>
                <p:nvSpPr>
                  <p:cNvPr id="80" name="Oval 69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3504"/>
                    <a:ext cx="251" cy="258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b="1">
                        <a:solidFill>
                          <a:srgbClr val="000066"/>
                        </a:solidFill>
                        <a:latin typeface="Calibri" panose="020F0502020204030204"/>
                      </a:rPr>
                      <a:t>-</a:t>
                    </a:r>
                  </a:p>
                </p:txBody>
              </p:sp>
              <p:sp>
                <p:nvSpPr>
                  <p:cNvPr id="81" name="Oval 70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3744"/>
                    <a:ext cx="251" cy="258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sz="1600" b="1">
                        <a:solidFill>
                          <a:srgbClr val="000066"/>
                        </a:solidFill>
                        <a:latin typeface="Calibri" panose="020F0502020204030204"/>
                      </a:rPr>
                      <a:t>+</a:t>
                    </a:r>
                  </a:p>
                </p:txBody>
              </p:sp>
              <p:sp>
                <p:nvSpPr>
                  <p:cNvPr id="82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3504"/>
                    <a:ext cx="251" cy="258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sz="1600" b="1">
                        <a:solidFill>
                          <a:srgbClr val="000066"/>
                        </a:solidFill>
                        <a:latin typeface="Calibri" panose="020F0502020204030204"/>
                      </a:rPr>
                      <a:t>+</a:t>
                    </a:r>
                  </a:p>
                </p:txBody>
              </p:sp>
            </p:grpSp>
            <p:grpSp>
              <p:nvGrpSpPr>
                <p:cNvPr id="12" name="Group 72"/>
                <p:cNvGrpSpPr>
                  <a:grpSpLocks/>
                </p:cNvGrpSpPr>
                <p:nvPr/>
              </p:nvGrpSpPr>
              <p:grpSpPr bwMode="auto">
                <a:xfrm>
                  <a:off x="2736" y="2544"/>
                  <a:ext cx="731" cy="738"/>
                  <a:chOff x="3600" y="3408"/>
                  <a:chExt cx="731" cy="738"/>
                </a:xfrm>
              </p:grpSpPr>
              <p:grpSp>
                <p:nvGrpSpPr>
                  <p:cNvPr id="61" name="Group 73"/>
                  <p:cNvGrpSpPr>
                    <a:grpSpLocks/>
                  </p:cNvGrpSpPr>
                  <p:nvPr/>
                </p:nvGrpSpPr>
                <p:grpSpPr bwMode="auto">
                  <a:xfrm>
                    <a:off x="3600" y="3408"/>
                    <a:ext cx="731" cy="498"/>
                    <a:chOff x="3888" y="2832"/>
                    <a:chExt cx="731" cy="498"/>
                  </a:xfrm>
                </p:grpSpPr>
                <p:grpSp>
                  <p:nvGrpSpPr>
                    <p:cNvPr id="66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88" y="2832"/>
                      <a:ext cx="491" cy="498"/>
                      <a:chOff x="4320" y="2112"/>
                      <a:chExt cx="491" cy="498"/>
                    </a:xfrm>
                  </p:grpSpPr>
                  <p:grpSp>
                    <p:nvGrpSpPr>
                      <p:cNvPr id="69" name="Group 7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0" y="2112"/>
                        <a:ext cx="491" cy="258"/>
                        <a:chOff x="3216" y="2016"/>
                        <a:chExt cx="491" cy="258"/>
                      </a:xfrm>
                    </p:grpSpPr>
                    <p:sp>
                      <p:nvSpPr>
                        <p:cNvPr id="72" name="Oval 7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16" y="2016"/>
                          <a:ext cx="251" cy="258"/>
                        </a:xfrm>
                        <a:prstGeom prst="ellipse">
                          <a:avLst/>
                        </a:prstGeom>
                        <a:solidFill>
                          <a:srgbClr val="FF99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algn="ctr" defTabSz="914377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en-GB" sz="1600" b="1">
                              <a:solidFill>
                                <a:srgbClr val="000066"/>
                              </a:solidFill>
                              <a:latin typeface="Calibri" panose="020F0502020204030204"/>
                            </a:rPr>
                            <a:t>+</a:t>
                          </a:r>
                        </a:p>
                      </p:txBody>
                    </p:sp>
                    <p:sp>
                      <p:nvSpPr>
                        <p:cNvPr id="73" name="Oval 7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456" y="2016"/>
                          <a:ext cx="251" cy="258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algn="ctr" defTabSz="914377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en-GB" b="1">
                              <a:solidFill>
                                <a:srgbClr val="000066"/>
                              </a:solidFill>
                              <a:latin typeface="Calibri" panose="020F0502020204030204"/>
                            </a:rPr>
                            <a:t>-</a:t>
                          </a:r>
                        </a:p>
                      </p:txBody>
                    </p:sp>
                  </p:grpSp>
                  <p:sp>
                    <p:nvSpPr>
                      <p:cNvPr id="70" name="Oval 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60" y="2352"/>
                        <a:ext cx="251" cy="258"/>
                      </a:xfrm>
                      <a:prstGeom prst="ellipse">
                        <a:avLst/>
                      </a:prstGeom>
                      <a:solidFill>
                        <a:srgbClr val="FF99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 defTabSz="914377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GB" sz="1600" b="1">
                            <a:solidFill>
                              <a:srgbClr val="000066"/>
                            </a:solidFill>
                            <a:latin typeface="Calibri" panose="020F0502020204030204"/>
                          </a:rPr>
                          <a:t>+</a:t>
                        </a:r>
                      </a:p>
                    </p:txBody>
                  </p:sp>
                  <p:sp>
                    <p:nvSpPr>
                      <p:cNvPr id="71" name="Oval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0" y="2352"/>
                        <a:ext cx="251" cy="258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 defTabSz="914377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GB" b="1">
                            <a:solidFill>
                              <a:srgbClr val="000066"/>
                            </a:solidFill>
                            <a:latin typeface="Calibri" panose="020F0502020204030204"/>
                          </a:rPr>
                          <a:t>-</a:t>
                        </a:r>
                      </a:p>
                    </p:txBody>
                  </p:sp>
                </p:grpSp>
                <p:sp>
                  <p:nvSpPr>
                    <p:cNvPr id="67" name="Oval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68" y="2832"/>
                      <a:ext cx="251" cy="258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defTabSz="914377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GB" sz="1600" b="1">
                          <a:solidFill>
                            <a:srgbClr val="000066"/>
                          </a:solidFill>
                          <a:latin typeface="Calibri" panose="020F0502020204030204"/>
                        </a:rPr>
                        <a:t>+</a:t>
                      </a:r>
                    </a:p>
                  </p:txBody>
                </p:sp>
                <p:sp>
                  <p:nvSpPr>
                    <p:cNvPr id="68" name="Oval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68" y="3072"/>
                      <a:ext cx="251" cy="258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defTabSz="914377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GB" b="1">
                          <a:solidFill>
                            <a:srgbClr val="000066"/>
                          </a:solidFill>
                          <a:latin typeface="Calibri" panose="020F0502020204030204"/>
                        </a:rPr>
                        <a:t>-</a:t>
                      </a:r>
                    </a:p>
                  </p:txBody>
                </p:sp>
              </p:grpSp>
              <p:grpSp>
                <p:nvGrpSpPr>
                  <p:cNvPr id="62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3600" y="3888"/>
                    <a:ext cx="731" cy="258"/>
                    <a:chOff x="2400" y="3504"/>
                    <a:chExt cx="731" cy="258"/>
                  </a:xfrm>
                </p:grpSpPr>
                <p:sp>
                  <p:nvSpPr>
                    <p:cNvPr id="63" name="Oval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40" y="3504"/>
                      <a:ext cx="251" cy="258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defTabSz="914377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GB" b="1">
                          <a:solidFill>
                            <a:srgbClr val="000066"/>
                          </a:solidFill>
                          <a:latin typeface="Calibri" panose="020F0502020204030204"/>
                        </a:rPr>
                        <a:t>-</a:t>
                      </a:r>
                    </a:p>
                  </p:txBody>
                </p:sp>
                <p:sp>
                  <p:nvSpPr>
                    <p:cNvPr id="64" name="Oval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0" y="3504"/>
                      <a:ext cx="251" cy="258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defTabSz="914377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GB" sz="1600" b="1">
                          <a:solidFill>
                            <a:srgbClr val="000066"/>
                          </a:solidFill>
                          <a:latin typeface="Calibri" panose="020F0502020204030204"/>
                        </a:rPr>
                        <a:t>+</a:t>
                      </a:r>
                    </a:p>
                  </p:txBody>
                </p:sp>
                <p:sp>
                  <p:nvSpPr>
                    <p:cNvPr id="65" name="Oval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3504"/>
                      <a:ext cx="251" cy="258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defTabSz="914377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GB" sz="1600" b="1">
                          <a:solidFill>
                            <a:srgbClr val="000066"/>
                          </a:solidFill>
                          <a:latin typeface="Calibri" panose="020F0502020204030204"/>
                        </a:rPr>
                        <a:t>+</a:t>
                      </a:r>
                    </a:p>
                  </p:txBody>
                </p:sp>
              </p:grpSp>
            </p:grpSp>
            <p:grpSp>
              <p:nvGrpSpPr>
                <p:cNvPr id="13" name="Group 86"/>
                <p:cNvGrpSpPr>
                  <a:grpSpLocks/>
                </p:cNvGrpSpPr>
                <p:nvPr/>
              </p:nvGrpSpPr>
              <p:grpSpPr bwMode="auto">
                <a:xfrm>
                  <a:off x="2832" y="2640"/>
                  <a:ext cx="731" cy="738"/>
                  <a:chOff x="2928" y="3264"/>
                  <a:chExt cx="731" cy="738"/>
                </a:xfrm>
              </p:grpSpPr>
              <p:sp>
                <p:nvSpPr>
                  <p:cNvPr id="52" name="Oval 87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3264"/>
                    <a:ext cx="251" cy="258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sz="1600" b="1">
                        <a:solidFill>
                          <a:srgbClr val="000066"/>
                        </a:solidFill>
                        <a:latin typeface="Calibri" panose="020F0502020204030204"/>
                      </a:rPr>
                      <a:t>+</a:t>
                    </a:r>
                  </a:p>
                </p:txBody>
              </p:sp>
              <p:sp>
                <p:nvSpPr>
                  <p:cNvPr id="53" name="Oval 88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3264"/>
                    <a:ext cx="251" cy="258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b="1">
                        <a:solidFill>
                          <a:srgbClr val="000066"/>
                        </a:solidFill>
                        <a:latin typeface="Calibri" panose="020F0502020204030204"/>
                      </a:rPr>
                      <a:t>-</a:t>
                    </a:r>
                  </a:p>
                </p:txBody>
              </p:sp>
              <p:sp>
                <p:nvSpPr>
                  <p:cNvPr id="54" name="Oval 89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3504"/>
                    <a:ext cx="251" cy="258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sz="1600" b="1">
                        <a:solidFill>
                          <a:srgbClr val="000066"/>
                        </a:solidFill>
                        <a:latin typeface="Calibri" panose="020F0502020204030204"/>
                      </a:rPr>
                      <a:t>+</a:t>
                    </a:r>
                  </a:p>
                </p:txBody>
              </p:sp>
              <p:sp>
                <p:nvSpPr>
                  <p:cNvPr id="55" name="Oval 90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3264"/>
                    <a:ext cx="251" cy="258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b="1">
                        <a:solidFill>
                          <a:srgbClr val="000066"/>
                        </a:solidFill>
                        <a:latin typeface="Calibri" panose="020F0502020204030204"/>
                      </a:rPr>
                      <a:t>-</a:t>
                    </a:r>
                  </a:p>
                </p:txBody>
              </p:sp>
              <p:sp>
                <p:nvSpPr>
                  <p:cNvPr id="56" name="Oval 91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3744"/>
                    <a:ext cx="251" cy="258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b="1">
                        <a:solidFill>
                          <a:srgbClr val="000066"/>
                        </a:solidFill>
                        <a:latin typeface="Calibri" panose="020F0502020204030204"/>
                      </a:rPr>
                      <a:t>-</a:t>
                    </a:r>
                  </a:p>
                </p:txBody>
              </p:sp>
              <p:sp>
                <p:nvSpPr>
                  <p:cNvPr id="57" name="Oval 92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3744"/>
                    <a:ext cx="251" cy="258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b="1">
                        <a:solidFill>
                          <a:srgbClr val="000066"/>
                        </a:solidFill>
                        <a:latin typeface="Calibri" panose="020F0502020204030204"/>
                      </a:rPr>
                      <a:t>-</a:t>
                    </a:r>
                  </a:p>
                </p:txBody>
              </p:sp>
              <p:sp>
                <p:nvSpPr>
                  <p:cNvPr id="58" name="Oval 93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3504"/>
                    <a:ext cx="251" cy="258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b="1">
                        <a:solidFill>
                          <a:srgbClr val="000066"/>
                        </a:solidFill>
                        <a:latin typeface="Calibri" panose="020F0502020204030204"/>
                      </a:rPr>
                      <a:t>-</a:t>
                    </a:r>
                  </a:p>
                </p:txBody>
              </p:sp>
              <p:sp>
                <p:nvSpPr>
                  <p:cNvPr id="59" name="Oval 94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3744"/>
                    <a:ext cx="251" cy="258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sz="1600" b="1">
                        <a:solidFill>
                          <a:srgbClr val="000066"/>
                        </a:solidFill>
                        <a:latin typeface="Calibri" panose="020F0502020204030204"/>
                      </a:rPr>
                      <a:t>+</a:t>
                    </a:r>
                  </a:p>
                </p:txBody>
              </p:sp>
              <p:sp>
                <p:nvSpPr>
                  <p:cNvPr id="60" name="Oval 95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3504"/>
                    <a:ext cx="251" cy="258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sz="1600" b="1">
                        <a:solidFill>
                          <a:srgbClr val="000066"/>
                        </a:solidFill>
                        <a:latin typeface="Calibri" panose="020F0502020204030204"/>
                      </a:rPr>
                      <a:t>+</a:t>
                    </a:r>
                  </a:p>
                </p:txBody>
              </p:sp>
            </p:grpSp>
            <p:grpSp>
              <p:nvGrpSpPr>
                <p:cNvPr id="14" name="Group 96"/>
                <p:cNvGrpSpPr>
                  <a:grpSpLocks/>
                </p:cNvGrpSpPr>
                <p:nvPr/>
              </p:nvGrpSpPr>
              <p:grpSpPr bwMode="auto">
                <a:xfrm>
                  <a:off x="2928" y="2736"/>
                  <a:ext cx="731" cy="738"/>
                  <a:chOff x="3600" y="3408"/>
                  <a:chExt cx="731" cy="738"/>
                </a:xfrm>
              </p:grpSpPr>
              <p:grpSp>
                <p:nvGrpSpPr>
                  <p:cNvPr id="39" name="Group 97"/>
                  <p:cNvGrpSpPr>
                    <a:grpSpLocks/>
                  </p:cNvGrpSpPr>
                  <p:nvPr/>
                </p:nvGrpSpPr>
                <p:grpSpPr bwMode="auto">
                  <a:xfrm>
                    <a:off x="3600" y="3408"/>
                    <a:ext cx="731" cy="498"/>
                    <a:chOff x="3888" y="2832"/>
                    <a:chExt cx="731" cy="498"/>
                  </a:xfrm>
                </p:grpSpPr>
                <p:grpSp>
                  <p:nvGrpSpPr>
                    <p:cNvPr id="44" name="Group 9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88" y="2832"/>
                      <a:ext cx="491" cy="498"/>
                      <a:chOff x="4320" y="2112"/>
                      <a:chExt cx="491" cy="498"/>
                    </a:xfrm>
                  </p:grpSpPr>
                  <p:grpSp>
                    <p:nvGrpSpPr>
                      <p:cNvPr id="47" name="Group 9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0" y="2112"/>
                        <a:ext cx="491" cy="258"/>
                        <a:chOff x="3216" y="2016"/>
                        <a:chExt cx="491" cy="258"/>
                      </a:xfrm>
                    </p:grpSpPr>
                    <p:sp>
                      <p:nvSpPr>
                        <p:cNvPr id="50" name="Oval 10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16" y="2016"/>
                          <a:ext cx="251" cy="258"/>
                        </a:xfrm>
                        <a:prstGeom prst="ellipse">
                          <a:avLst/>
                        </a:prstGeom>
                        <a:solidFill>
                          <a:srgbClr val="FF99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algn="ctr" defTabSz="914377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en-GB" sz="1600" b="1">
                              <a:solidFill>
                                <a:srgbClr val="000066"/>
                              </a:solidFill>
                              <a:latin typeface="Calibri" panose="020F0502020204030204"/>
                            </a:rPr>
                            <a:t>+</a:t>
                          </a:r>
                        </a:p>
                      </p:txBody>
                    </p:sp>
                    <p:sp>
                      <p:nvSpPr>
                        <p:cNvPr id="51" name="Oval 10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456" y="2016"/>
                          <a:ext cx="251" cy="258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algn="ctr" defTabSz="914377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en-GB" b="1">
                              <a:solidFill>
                                <a:srgbClr val="000066"/>
                              </a:solidFill>
                              <a:latin typeface="Calibri" panose="020F0502020204030204"/>
                            </a:rPr>
                            <a:t>-</a:t>
                          </a:r>
                        </a:p>
                      </p:txBody>
                    </p:sp>
                  </p:grpSp>
                  <p:sp>
                    <p:nvSpPr>
                      <p:cNvPr id="48" name="Oval 10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60" y="2352"/>
                        <a:ext cx="251" cy="258"/>
                      </a:xfrm>
                      <a:prstGeom prst="ellipse">
                        <a:avLst/>
                      </a:prstGeom>
                      <a:solidFill>
                        <a:srgbClr val="FF99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 defTabSz="914377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GB" sz="1600" b="1">
                            <a:solidFill>
                              <a:srgbClr val="000066"/>
                            </a:solidFill>
                            <a:latin typeface="Calibri" panose="020F0502020204030204"/>
                          </a:rPr>
                          <a:t>+</a:t>
                        </a:r>
                      </a:p>
                    </p:txBody>
                  </p:sp>
                  <p:sp>
                    <p:nvSpPr>
                      <p:cNvPr id="49" name="Oval 10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0" y="2352"/>
                        <a:ext cx="251" cy="258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 defTabSz="914377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GB" b="1">
                            <a:solidFill>
                              <a:srgbClr val="000066"/>
                            </a:solidFill>
                            <a:latin typeface="Calibri" panose="020F0502020204030204"/>
                          </a:rPr>
                          <a:t>-</a:t>
                        </a:r>
                      </a:p>
                    </p:txBody>
                  </p:sp>
                </p:grpSp>
                <p:sp>
                  <p:nvSpPr>
                    <p:cNvPr id="45" name="Oval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68" y="2832"/>
                      <a:ext cx="251" cy="258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defTabSz="914377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GB" sz="1600" b="1">
                          <a:solidFill>
                            <a:srgbClr val="000066"/>
                          </a:solidFill>
                          <a:latin typeface="Calibri" panose="020F0502020204030204"/>
                        </a:rPr>
                        <a:t>+</a:t>
                      </a:r>
                    </a:p>
                  </p:txBody>
                </p:sp>
                <p:sp>
                  <p:nvSpPr>
                    <p:cNvPr id="46" name="Oval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68" y="3072"/>
                      <a:ext cx="251" cy="258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defTabSz="914377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GB" b="1">
                          <a:solidFill>
                            <a:srgbClr val="000066"/>
                          </a:solidFill>
                          <a:latin typeface="Calibri" panose="020F0502020204030204"/>
                        </a:rPr>
                        <a:t>-</a:t>
                      </a:r>
                    </a:p>
                  </p:txBody>
                </p:sp>
              </p:grpSp>
              <p:grpSp>
                <p:nvGrpSpPr>
                  <p:cNvPr id="40" name="Group 106"/>
                  <p:cNvGrpSpPr>
                    <a:grpSpLocks/>
                  </p:cNvGrpSpPr>
                  <p:nvPr/>
                </p:nvGrpSpPr>
                <p:grpSpPr bwMode="auto">
                  <a:xfrm>
                    <a:off x="3600" y="3888"/>
                    <a:ext cx="731" cy="258"/>
                    <a:chOff x="2400" y="3504"/>
                    <a:chExt cx="731" cy="258"/>
                  </a:xfrm>
                </p:grpSpPr>
                <p:sp>
                  <p:nvSpPr>
                    <p:cNvPr id="41" name="Oval 1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40" y="3504"/>
                      <a:ext cx="251" cy="258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defTabSz="914377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GB" b="1">
                          <a:solidFill>
                            <a:srgbClr val="000066"/>
                          </a:solidFill>
                          <a:latin typeface="Calibri" panose="020F0502020204030204"/>
                        </a:rPr>
                        <a:t>-</a:t>
                      </a:r>
                    </a:p>
                  </p:txBody>
                </p:sp>
                <p:sp>
                  <p:nvSpPr>
                    <p:cNvPr id="42" name="Oval 1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0" y="3504"/>
                      <a:ext cx="251" cy="258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defTabSz="914377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GB" sz="1600" b="1">
                          <a:solidFill>
                            <a:srgbClr val="000066"/>
                          </a:solidFill>
                          <a:latin typeface="Calibri" panose="020F0502020204030204"/>
                        </a:rPr>
                        <a:t>+</a:t>
                      </a:r>
                    </a:p>
                  </p:txBody>
                </p:sp>
                <p:sp>
                  <p:nvSpPr>
                    <p:cNvPr id="43" name="Oval 1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3504"/>
                      <a:ext cx="251" cy="258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defTabSz="914377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GB" sz="1600" b="1">
                          <a:solidFill>
                            <a:srgbClr val="000066"/>
                          </a:solidFill>
                          <a:latin typeface="Calibri" panose="020F0502020204030204"/>
                        </a:rPr>
                        <a:t>+</a:t>
                      </a:r>
                    </a:p>
                  </p:txBody>
                </p:sp>
              </p:grpSp>
            </p:grpSp>
            <p:grpSp>
              <p:nvGrpSpPr>
                <p:cNvPr id="15" name="Group 110"/>
                <p:cNvGrpSpPr>
                  <a:grpSpLocks/>
                </p:cNvGrpSpPr>
                <p:nvPr/>
              </p:nvGrpSpPr>
              <p:grpSpPr bwMode="auto">
                <a:xfrm>
                  <a:off x="2112" y="2640"/>
                  <a:ext cx="731" cy="738"/>
                  <a:chOff x="3600" y="3408"/>
                  <a:chExt cx="731" cy="738"/>
                </a:xfrm>
              </p:grpSpPr>
              <p:grpSp>
                <p:nvGrpSpPr>
                  <p:cNvPr id="26" name="Group 111"/>
                  <p:cNvGrpSpPr>
                    <a:grpSpLocks/>
                  </p:cNvGrpSpPr>
                  <p:nvPr/>
                </p:nvGrpSpPr>
                <p:grpSpPr bwMode="auto">
                  <a:xfrm>
                    <a:off x="3600" y="3408"/>
                    <a:ext cx="731" cy="498"/>
                    <a:chOff x="3888" y="2832"/>
                    <a:chExt cx="731" cy="498"/>
                  </a:xfrm>
                </p:grpSpPr>
                <p:grpSp>
                  <p:nvGrpSpPr>
                    <p:cNvPr id="31" name="Group 1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88" y="2832"/>
                      <a:ext cx="491" cy="498"/>
                      <a:chOff x="4320" y="2112"/>
                      <a:chExt cx="491" cy="498"/>
                    </a:xfrm>
                  </p:grpSpPr>
                  <p:grpSp>
                    <p:nvGrpSpPr>
                      <p:cNvPr id="34" name="Group 11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0" y="2112"/>
                        <a:ext cx="491" cy="258"/>
                        <a:chOff x="3216" y="2016"/>
                        <a:chExt cx="491" cy="258"/>
                      </a:xfrm>
                    </p:grpSpPr>
                    <p:sp>
                      <p:nvSpPr>
                        <p:cNvPr id="37" name="Oval 1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16" y="2016"/>
                          <a:ext cx="251" cy="258"/>
                        </a:xfrm>
                        <a:prstGeom prst="ellipse">
                          <a:avLst/>
                        </a:prstGeom>
                        <a:solidFill>
                          <a:srgbClr val="FF99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algn="ctr" defTabSz="914377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en-GB" sz="1600" b="1">
                              <a:solidFill>
                                <a:srgbClr val="000066"/>
                              </a:solidFill>
                              <a:latin typeface="Calibri" panose="020F0502020204030204"/>
                            </a:rPr>
                            <a:t>+</a:t>
                          </a:r>
                        </a:p>
                      </p:txBody>
                    </p:sp>
                    <p:sp>
                      <p:nvSpPr>
                        <p:cNvPr id="38" name="Oval 1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456" y="2016"/>
                          <a:ext cx="251" cy="258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algn="ctr" defTabSz="914377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en-GB" b="1">
                              <a:solidFill>
                                <a:srgbClr val="000066"/>
                              </a:solidFill>
                              <a:latin typeface="Calibri" panose="020F0502020204030204"/>
                            </a:rPr>
                            <a:t>-</a:t>
                          </a:r>
                        </a:p>
                      </p:txBody>
                    </p:sp>
                  </p:grpSp>
                  <p:sp>
                    <p:nvSpPr>
                      <p:cNvPr id="35" name="Oval 1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60" y="2352"/>
                        <a:ext cx="251" cy="258"/>
                      </a:xfrm>
                      <a:prstGeom prst="ellipse">
                        <a:avLst/>
                      </a:prstGeom>
                      <a:solidFill>
                        <a:srgbClr val="FF99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 defTabSz="914377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GB" sz="1600" b="1">
                            <a:solidFill>
                              <a:srgbClr val="000066"/>
                            </a:solidFill>
                            <a:latin typeface="Calibri" panose="020F0502020204030204"/>
                          </a:rPr>
                          <a:t>+</a:t>
                        </a:r>
                      </a:p>
                    </p:txBody>
                  </p:sp>
                  <p:sp>
                    <p:nvSpPr>
                      <p:cNvPr id="36" name="Oval 1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0" y="2352"/>
                        <a:ext cx="251" cy="258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 defTabSz="914377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GB" b="1">
                            <a:solidFill>
                              <a:srgbClr val="000066"/>
                            </a:solidFill>
                            <a:latin typeface="Calibri" panose="020F0502020204030204"/>
                          </a:rPr>
                          <a:t>-</a:t>
                        </a:r>
                      </a:p>
                    </p:txBody>
                  </p:sp>
                </p:grpSp>
                <p:sp>
                  <p:nvSpPr>
                    <p:cNvPr id="32" name="Oval 1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68" y="2832"/>
                      <a:ext cx="251" cy="258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defTabSz="914377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GB" sz="1600" b="1">
                          <a:solidFill>
                            <a:srgbClr val="000066"/>
                          </a:solidFill>
                          <a:latin typeface="Calibri" panose="020F0502020204030204"/>
                        </a:rPr>
                        <a:t>+</a:t>
                      </a:r>
                    </a:p>
                  </p:txBody>
                </p:sp>
                <p:sp>
                  <p:nvSpPr>
                    <p:cNvPr id="33" name="Oval 1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68" y="3072"/>
                      <a:ext cx="251" cy="258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defTabSz="914377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GB" b="1">
                          <a:solidFill>
                            <a:srgbClr val="000066"/>
                          </a:solidFill>
                          <a:latin typeface="Calibri" panose="020F0502020204030204"/>
                        </a:rPr>
                        <a:t>-</a:t>
                      </a:r>
                    </a:p>
                  </p:txBody>
                </p:sp>
              </p:grpSp>
              <p:grpSp>
                <p:nvGrpSpPr>
                  <p:cNvPr id="27" name="Group 120"/>
                  <p:cNvGrpSpPr>
                    <a:grpSpLocks/>
                  </p:cNvGrpSpPr>
                  <p:nvPr/>
                </p:nvGrpSpPr>
                <p:grpSpPr bwMode="auto">
                  <a:xfrm>
                    <a:off x="3600" y="3888"/>
                    <a:ext cx="731" cy="258"/>
                    <a:chOff x="2400" y="3504"/>
                    <a:chExt cx="731" cy="258"/>
                  </a:xfrm>
                </p:grpSpPr>
                <p:sp>
                  <p:nvSpPr>
                    <p:cNvPr id="28" name="Oval 1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40" y="3504"/>
                      <a:ext cx="251" cy="258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defTabSz="914377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GB" b="1">
                          <a:solidFill>
                            <a:srgbClr val="000066"/>
                          </a:solidFill>
                          <a:latin typeface="Calibri" panose="020F0502020204030204"/>
                        </a:rPr>
                        <a:t>-</a:t>
                      </a:r>
                    </a:p>
                  </p:txBody>
                </p:sp>
                <p:sp>
                  <p:nvSpPr>
                    <p:cNvPr id="29" name="Oval 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0" y="3504"/>
                      <a:ext cx="251" cy="258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defTabSz="914377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GB" sz="1600" b="1">
                          <a:solidFill>
                            <a:srgbClr val="000066"/>
                          </a:solidFill>
                          <a:latin typeface="Calibri" panose="020F0502020204030204"/>
                        </a:rPr>
                        <a:t>+</a:t>
                      </a:r>
                    </a:p>
                  </p:txBody>
                </p:sp>
                <p:sp>
                  <p:nvSpPr>
                    <p:cNvPr id="30" name="Oval 1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3504"/>
                      <a:ext cx="251" cy="258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defTabSz="914377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GB" sz="1600" b="1">
                          <a:solidFill>
                            <a:srgbClr val="000066"/>
                          </a:solidFill>
                          <a:latin typeface="Calibri" panose="020F0502020204030204"/>
                        </a:rPr>
                        <a:t>+</a:t>
                      </a:r>
                    </a:p>
                  </p:txBody>
                </p:sp>
              </p:grpSp>
            </p:grpSp>
            <p:grpSp>
              <p:nvGrpSpPr>
                <p:cNvPr id="16" name="Group 124"/>
                <p:cNvGrpSpPr>
                  <a:grpSpLocks/>
                </p:cNvGrpSpPr>
                <p:nvPr/>
              </p:nvGrpSpPr>
              <p:grpSpPr bwMode="auto">
                <a:xfrm>
                  <a:off x="2208" y="2736"/>
                  <a:ext cx="731" cy="738"/>
                  <a:chOff x="2928" y="3264"/>
                  <a:chExt cx="731" cy="738"/>
                </a:xfrm>
              </p:grpSpPr>
              <p:sp>
                <p:nvSpPr>
                  <p:cNvPr id="17" name="Oval 125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3264"/>
                    <a:ext cx="251" cy="258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sz="1600" b="1">
                        <a:solidFill>
                          <a:srgbClr val="000066"/>
                        </a:solidFill>
                        <a:latin typeface="Calibri" panose="020F0502020204030204"/>
                      </a:rPr>
                      <a:t>+</a:t>
                    </a:r>
                  </a:p>
                </p:txBody>
              </p:sp>
              <p:sp>
                <p:nvSpPr>
                  <p:cNvPr id="18" name="Oval 126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3264"/>
                    <a:ext cx="251" cy="258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b="1">
                        <a:solidFill>
                          <a:srgbClr val="000066"/>
                        </a:solidFill>
                        <a:latin typeface="Calibri" panose="020F0502020204030204"/>
                      </a:rPr>
                      <a:t>-</a:t>
                    </a:r>
                  </a:p>
                </p:txBody>
              </p:sp>
              <p:sp>
                <p:nvSpPr>
                  <p:cNvPr id="19" name="Oval 127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3504"/>
                    <a:ext cx="251" cy="258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sz="1600" b="1">
                        <a:solidFill>
                          <a:srgbClr val="000066"/>
                        </a:solidFill>
                        <a:latin typeface="Calibri" panose="020F0502020204030204"/>
                      </a:rPr>
                      <a:t>+</a:t>
                    </a:r>
                  </a:p>
                </p:txBody>
              </p:sp>
              <p:sp>
                <p:nvSpPr>
                  <p:cNvPr id="20" name="Oval 128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3264"/>
                    <a:ext cx="251" cy="258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b="1" dirty="0">
                        <a:solidFill>
                          <a:srgbClr val="000066"/>
                        </a:solidFill>
                        <a:latin typeface="Calibri" panose="020F0502020204030204"/>
                      </a:rPr>
                      <a:t>-</a:t>
                    </a:r>
                  </a:p>
                </p:txBody>
              </p:sp>
              <p:sp>
                <p:nvSpPr>
                  <p:cNvPr id="21" name="Oval 129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3744"/>
                    <a:ext cx="251" cy="258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b="1">
                        <a:solidFill>
                          <a:srgbClr val="000066"/>
                        </a:solidFill>
                        <a:latin typeface="Calibri" panose="020F0502020204030204"/>
                      </a:rPr>
                      <a:t>-</a:t>
                    </a:r>
                  </a:p>
                </p:txBody>
              </p:sp>
              <p:sp>
                <p:nvSpPr>
                  <p:cNvPr id="22" name="Oval 130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3744"/>
                    <a:ext cx="251" cy="258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b="1">
                        <a:solidFill>
                          <a:srgbClr val="000066"/>
                        </a:solidFill>
                        <a:latin typeface="Calibri" panose="020F0502020204030204"/>
                      </a:rPr>
                      <a:t>-</a:t>
                    </a:r>
                  </a:p>
                </p:txBody>
              </p:sp>
              <p:sp>
                <p:nvSpPr>
                  <p:cNvPr id="23" name="Oval 131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3504"/>
                    <a:ext cx="251" cy="258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b="1">
                        <a:solidFill>
                          <a:srgbClr val="000066"/>
                        </a:solidFill>
                        <a:latin typeface="Calibri" panose="020F0502020204030204"/>
                      </a:rPr>
                      <a:t>-</a:t>
                    </a:r>
                  </a:p>
                </p:txBody>
              </p:sp>
              <p:sp>
                <p:nvSpPr>
                  <p:cNvPr id="24" name="Oval 132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3744"/>
                    <a:ext cx="251" cy="258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sz="1600" b="1">
                        <a:solidFill>
                          <a:srgbClr val="000066"/>
                        </a:solidFill>
                        <a:latin typeface="Calibri" panose="020F0502020204030204"/>
                      </a:rPr>
                      <a:t>+</a:t>
                    </a:r>
                  </a:p>
                </p:txBody>
              </p:sp>
              <p:sp>
                <p:nvSpPr>
                  <p:cNvPr id="25" name="Oval 133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3504"/>
                    <a:ext cx="251" cy="258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sz="1600" b="1">
                        <a:solidFill>
                          <a:srgbClr val="000066"/>
                        </a:solidFill>
                        <a:latin typeface="Calibri" panose="020F0502020204030204"/>
                      </a:rPr>
                      <a:t>+</a:t>
                    </a:r>
                  </a:p>
                </p:txBody>
              </p:sp>
            </p:grpSp>
          </p:grpSp>
          <p:sp>
            <p:nvSpPr>
              <p:cNvPr id="10" name="AutoShape 134"/>
              <p:cNvSpPr>
                <a:spLocks noChangeArrowheads="1"/>
              </p:cNvSpPr>
              <p:nvPr/>
            </p:nvSpPr>
            <p:spPr bwMode="auto">
              <a:xfrm>
                <a:off x="3984" y="2928"/>
                <a:ext cx="288" cy="288"/>
              </a:xfrm>
              <a:prstGeom prst="leftArrow">
                <a:avLst>
                  <a:gd name="adj1" fmla="val 50000"/>
                  <a:gd name="adj2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377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anose="020F050202020403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8126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/>
              <a:t>What structure do ionic compounds have?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1767" y="2277688"/>
            <a:ext cx="390698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Oppositely charged ions.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379913" y="3192087"/>
            <a:ext cx="3585556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Exerts an electrostatic force in all directions.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011680" y="4775373"/>
            <a:ext cx="4372494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More and oppositely charged ions can be added on.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146473" y="2800908"/>
            <a:ext cx="3207327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Forming a </a:t>
            </a:r>
            <a:r>
              <a:rPr lang="en-GB" sz="4400" b="1" u="sng" dirty="0" smtClean="0"/>
              <a:t>giant</a:t>
            </a:r>
            <a:r>
              <a:rPr lang="en-GB" sz="4400" dirty="0" smtClean="0"/>
              <a:t> ionic lattice.</a:t>
            </a:r>
            <a:endParaRPr lang="en-US" sz="4400" dirty="0"/>
          </a:p>
        </p:txBody>
      </p:sp>
      <p:grpSp>
        <p:nvGrpSpPr>
          <p:cNvPr id="9" name="Group 8"/>
          <p:cNvGrpSpPr/>
          <p:nvPr/>
        </p:nvGrpSpPr>
        <p:grpSpPr>
          <a:xfrm>
            <a:off x="5152988" y="1925998"/>
            <a:ext cx="2805965" cy="2614064"/>
            <a:chOff x="4876800" y="1371602"/>
            <a:chExt cx="5046665" cy="4295775"/>
          </a:xfrm>
        </p:grpSpPr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8686802" y="1371602"/>
              <a:ext cx="1160463" cy="1171575"/>
              <a:chOff x="3600" y="3408"/>
              <a:chExt cx="731" cy="738"/>
            </a:xfrm>
          </p:grpSpPr>
          <p:grpSp>
            <p:nvGrpSpPr>
              <p:cNvPr id="127" name="Group 6"/>
              <p:cNvGrpSpPr>
                <a:grpSpLocks/>
              </p:cNvGrpSpPr>
              <p:nvPr/>
            </p:nvGrpSpPr>
            <p:grpSpPr bwMode="auto">
              <a:xfrm>
                <a:off x="3600" y="3408"/>
                <a:ext cx="731" cy="498"/>
                <a:chOff x="3888" y="2832"/>
                <a:chExt cx="731" cy="498"/>
              </a:xfrm>
            </p:grpSpPr>
            <p:grpSp>
              <p:nvGrpSpPr>
                <p:cNvPr id="132" name="Group 7"/>
                <p:cNvGrpSpPr>
                  <a:grpSpLocks/>
                </p:cNvGrpSpPr>
                <p:nvPr/>
              </p:nvGrpSpPr>
              <p:grpSpPr bwMode="auto">
                <a:xfrm>
                  <a:off x="3888" y="2832"/>
                  <a:ext cx="491" cy="498"/>
                  <a:chOff x="4320" y="2112"/>
                  <a:chExt cx="491" cy="498"/>
                </a:xfrm>
              </p:grpSpPr>
              <p:grpSp>
                <p:nvGrpSpPr>
                  <p:cNvPr id="135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4320" y="2112"/>
                    <a:ext cx="491" cy="258"/>
                    <a:chOff x="3216" y="2016"/>
                    <a:chExt cx="491" cy="258"/>
                  </a:xfrm>
                </p:grpSpPr>
                <p:sp>
                  <p:nvSpPr>
                    <p:cNvPr id="138" name="Oval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16" y="2016"/>
                      <a:ext cx="251" cy="258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defTabSz="914377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GB" sz="1600" b="1">
                          <a:solidFill>
                            <a:srgbClr val="000066"/>
                          </a:solidFill>
                          <a:latin typeface="Calibri" panose="020F0502020204030204"/>
                        </a:rPr>
                        <a:t>+</a:t>
                      </a:r>
                    </a:p>
                  </p:txBody>
                </p:sp>
                <p:sp>
                  <p:nvSpPr>
                    <p:cNvPr id="139" name="Oval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56" y="2016"/>
                      <a:ext cx="251" cy="258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defTabSz="914377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GB" b="1">
                          <a:solidFill>
                            <a:srgbClr val="000066"/>
                          </a:solidFill>
                          <a:latin typeface="Calibri" panose="020F0502020204030204"/>
                        </a:rPr>
                        <a:t>-</a:t>
                      </a:r>
                    </a:p>
                  </p:txBody>
                </p:sp>
              </p:grpSp>
              <p:sp>
                <p:nvSpPr>
                  <p:cNvPr id="136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4560" y="2352"/>
                    <a:ext cx="251" cy="258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sz="1600" b="1">
                        <a:solidFill>
                          <a:srgbClr val="000066"/>
                        </a:solidFill>
                        <a:latin typeface="Calibri" panose="020F0502020204030204"/>
                      </a:rPr>
                      <a:t>+</a:t>
                    </a:r>
                  </a:p>
                </p:txBody>
              </p:sp>
              <p:sp>
                <p:nvSpPr>
                  <p:cNvPr id="137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4320" y="2352"/>
                    <a:ext cx="251" cy="258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b="1">
                        <a:solidFill>
                          <a:srgbClr val="000066"/>
                        </a:solidFill>
                        <a:latin typeface="Calibri" panose="020F0502020204030204"/>
                      </a:rPr>
                      <a:t>-</a:t>
                    </a:r>
                  </a:p>
                </p:txBody>
              </p:sp>
            </p:grpSp>
            <p:sp>
              <p:nvSpPr>
                <p:cNvPr id="133" name="Oval 13"/>
                <p:cNvSpPr>
                  <a:spLocks noChangeArrowheads="1"/>
                </p:cNvSpPr>
                <p:nvPr/>
              </p:nvSpPr>
              <p:spPr bwMode="auto">
                <a:xfrm>
                  <a:off x="4368" y="2832"/>
                  <a:ext cx="251" cy="258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defTabSz="914377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1600" b="1">
                      <a:solidFill>
                        <a:srgbClr val="000066"/>
                      </a:solidFill>
                      <a:latin typeface="Calibri" panose="020F0502020204030204"/>
                    </a:rPr>
                    <a:t>+</a:t>
                  </a:r>
                </a:p>
              </p:txBody>
            </p:sp>
            <p:sp>
              <p:nvSpPr>
                <p:cNvPr id="134" name="Oval 14"/>
                <p:cNvSpPr>
                  <a:spLocks noChangeArrowheads="1"/>
                </p:cNvSpPr>
                <p:nvPr/>
              </p:nvSpPr>
              <p:spPr bwMode="auto">
                <a:xfrm>
                  <a:off x="4368" y="3072"/>
                  <a:ext cx="251" cy="258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defTabSz="914377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b="1">
                      <a:solidFill>
                        <a:srgbClr val="000066"/>
                      </a:solidFill>
                      <a:latin typeface="Calibri" panose="020F0502020204030204"/>
                    </a:rPr>
                    <a:t>-</a:t>
                  </a:r>
                </a:p>
              </p:txBody>
            </p:sp>
          </p:grpSp>
          <p:grpSp>
            <p:nvGrpSpPr>
              <p:cNvPr id="128" name="Group 15"/>
              <p:cNvGrpSpPr>
                <a:grpSpLocks/>
              </p:cNvGrpSpPr>
              <p:nvPr/>
            </p:nvGrpSpPr>
            <p:grpSpPr bwMode="auto">
              <a:xfrm>
                <a:off x="3600" y="3888"/>
                <a:ext cx="731" cy="258"/>
                <a:chOff x="2400" y="3504"/>
                <a:chExt cx="731" cy="258"/>
              </a:xfrm>
            </p:grpSpPr>
            <p:sp>
              <p:nvSpPr>
                <p:cNvPr id="129" name="Oval 16"/>
                <p:cNvSpPr>
                  <a:spLocks noChangeArrowheads="1"/>
                </p:cNvSpPr>
                <p:nvPr/>
              </p:nvSpPr>
              <p:spPr bwMode="auto">
                <a:xfrm>
                  <a:off x="2640" y="3504"/>
                  <a:ext cx="251" cy="258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defTabSz="914377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b="1">
                      <a:solidFill>
                        <a:srgbClr val="000066"/>
                      </a:solidFill>
                      <a:latin typeface="Calibri" panose="020F0502020204030204"/>
                    </a:rPr>
                    <a:t>-</a:t>
                  </a:r>
                </a:p>
              </p:txBody>
            </p:sp>
            <p:sp>
              <p:nvSpPr>
                <p:cNvPr id="130" name="Oval 17"/>
                <p:cNvSpPr>
                  <a:spLocks noChangeArrowheads="1"/>
                </p:cNvSpPr>
                <p:nvPr/>
              </p:nvSpPr>
              <p:spPr bwMode="auto">
                <a:xfrm>
                  <a:off x="2400" y="3504"/>
                  <a:ext cx="251" cy="258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defTabSz="914377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1600" b="1">
                      <a:solidFill>
                        <a:srgbClr val="000066"/>
                      </a:solidFill>
                      <a:latin typeface="Calibri" panose="020F0502020204030204"/>
                    </a:rPr>
                    <a:t>+</a:t>
                  </a:r>
                </a:p>
              </p:txBody>
            </p:sp>
            <p:sp>
              <p:nvSpPr>
                <p:cNvPr id="131" name="Oval 18"/>
                <p:cNvSpPr>
                  <a:spLocks noChangeArrowheads="1"/>
                </p:cNvSpPr>
                <p:nvPr/>
              </p:nvSpPr>
              <p:spPr bwMode="auto">
                <a:xfrm>
                  <a:off x="2880" y="3504"/>
                  <a:ext cx="251" cy="258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defTabSz="914377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1600" b="1">
                      <a:solidFill>
                        <a:srgbClr val="000066"/>
                      </a:solidFill>
                      <a:latin typeface="Calibri" panose="020F0502020204030204"/>
                    </a:rPr>
                    <a:t>+</a:t>
                  </a:r>
                </a:p>
              </p:txBody>
            </p:sp>
          </p:grpSp>
        </p:grpSp>
        <p:grpSp>
          <p:nvGrpSpPr>
            <p:cNvPr id="11" name="Group 19"/>
            <p:cNvGrpSpPr>
              <a:grpSpLocks/>
            </p:cNvGrpSpPr>
            <p:nvPr/>
          </p:nvGrpSpPr>
          <p:grpSpPr bwMode="auto">
            <a:xfrm>
              <a:off x="8458202" y="2743202"/>
              <a:ext cx="1465263" cy="2162175"/>
              <a:chOff x="4368" y="1728"/>
              <a:chExt cx="923" cy="1362"/>
            </a:xfrm>
          </p:grpSpPr>
          <p:grpSp>
            <p:nvGrpSpPr>
              <p:cNvPr id="87" name="Group 20"/>
              <p:cNvGrpSpPr>
                <a:grpSpLocks/>
              </p:cNvGrpSpPr>
              <p:nvPr/>
            </p:nvGrpSpPr>
            <p:grpSpPr bwMode="auto">
              <a:xfrm>
                <a:off x="4368" y="2160"/>
                <a:ext cx="923" cy="930"/>
                <a:chOff x="2880" y="2160"/>
                <a:chExt cx="923" cy="930"/>
              </a:xfrm>
            </p:grpSpPr>
            <p:grpSp>
              <p:nvGrpSpPr>
                <p:cNvPr id="89" name="Group 21"/>
                <p:cNvGrpSpPr>
                  <a:grpSpLocks/>
                </p:cNvGrpSpPr>
                <p:nvPr/>
              </p:nvGrpSpPr>
              <p:grpSpPr bwMode="auto">
                <a:xfrm>
                  <a:off x="2880" y="2160"/>
                  <a:ext cx="731" cy="738"/>
                  <a:chOff x="3600" y="3408"/>
                  <a:chExt cx="731" cy="738"/>
                </a:xfrm>
              </p:grpSpPr>
              <p:grpSp>
                <p:nvGrpSpPr>
                  <p:cNvPr id="114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3600" y="3408"/>
                    <a:ext cx="731" cy="498"/>
                    <a:chOff x="3888" y="2832"/>
                    <a:chExt cx="731" cy="498"/>
                  </a:xfrm>
                </p:grpSpPr>
                <p:grpSp>
                  <p:nvGrpSpPr>
                    <p:cNvPr id="119" name="Group 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88" y="2832"/>
                      <a:ext cx="491" cy="498"/>
                      <a:chOff x="4320" y="2112"/>
                      <a:chExt cx="491" cy="498"/>
                    </a:xfrm>
                  </p:grpSpPr>
                  <p:grpSp>
                    <p:nvGrpSpPr>
                      <p:cNvPr id="122" name="Group 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0" y="2112"/>
                        <a:ext cx="491" cy="258"/>
                        <a:chOff x="3216" y="2016"/>
                        <a:chExt cx="491" cy="258"/>
                      </a:xfrm>
                    </p:grpSpPr>
                    <p:sp>
                      <p:nvSpPr>
                        <p:cNvPr id="125" name="Oval 2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16" y="2016"/>
                          <a:ext cx="251" cy="258"/>
                        </a:xfrm>
                        <a:prstGeom prst="ellipse">
                          <a:avLst/>
                        </a:prstGeom>
                        <a:solidFill>
                          <a:srgbClr val="FF99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algn="ctr" defTabSz="914377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en-GB" sz="1600" b="1">
                              <a:solidFill>
                                <a:srgbClr val="000066"/>
                              </a:solidFill>
                              <a:latin typeface="Calibri" panose="020F0502020204030204"/>
                            </a:rPr>
                            <a:t>+</a:t>
                          </a:r>
                        </a:p>
                      </p:txBody>
                    </p:sp>
                    <p:sp>
                      <p:nvSpPr>
                        <p:cNvPr id="126" name="Oval 2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456" y="2016"/>
                          <a:ext cx="251" cy="258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algn="ctr" defTabSz="914377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en-GB" b="1">
                              <a:solidFill>
                                <a:srgbClr val="000066"/>
                              </a:solidFill>
                              <a:latin typeface="Calibri" panose="020F0502020204030204"/>
                            </a:rPr>
                            <a:t>-</a:t>
                          </a:r>
                        </a:p>
                      </p:txBody>
                    </p:sp>
                  </p:grpSp>
                  <p:sp>
                    <p:nvSpPr>
                      <p:cNvPr id="123" name="Oval 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60" y="2352"/>
                        <a:ext cx="251" cy="258"/>
                      </a:xfrm>
                      <a:prstGeom prst="ellipse">
                        <a:avLst/>
                      </a:prstGeom>
                      <a:solidFill>
                        <a:srgbClr val="FF99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 defTabSz="914377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GB" sz="1600" b="1">
                            <a:solidFill>
                              <a:srgbClr val="000066"/>
                            </a:solidFill>
                            <a:latin typeface="Calibri" panose="020F0502020204030204"/>
                          </a:rPr>
                          <a:t>+</a:t>
                        </a:r>
                      </a:p>
                    </p:txBody>
                  </p:sp>
                  <p:sp>
                    <p:nvSpPr>
                      <p:cNvPr id="124" name="Oval 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0" y="2352"/>
                        <a:ext cx="251" cy="258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 defTabSz="914377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GB" b="1">
                            <a:solidFill>
                              <a:srgbClr val="000066"/>
                            </a:solidFill>
                            <a:latin typeface="Calibri" panose="020F0502020204030204"/>
                          </a:rPr>
                          <a:t>-</a:t>
                        </a:r>
                      </a:p>
                    </p:txBody>
                  </p:sp>
                </p:grpSp>
                <p:sp>
                  <p:nvSpPr>
                    <p:cNvPr id="120" name="Oval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68" y="2832"/>
                      <a:ext cx="251" cy="258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defTabSz="914377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GB" sz="1600" b="1">
                          <a:solidFill>
                            <a:srgbClr val="000066"/>
                          </a:solidFill>
                          <a:latin typeface="Calibri" panose="020F0502020204030204"/>
                        </a:rPr>
                        <a:t>+</a:t>
                      </a:r>
                    </a:p>
                  </p:txBody>
                </p:sp>
                <p:sp>
                  <p:nvSpPr>
                    <p:cNvPr id="121" name="Oval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68" y="3072"/>
                      <a:ext cx="251" cy="258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defTabSz="914377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GB" b="1">
                          <a:solidFill>
                            <a:srgbClr val="000066"/>
                          </a:solidFill>
                          <a:latin typeface="Calibri" panose="020F0502020204030204"/>
                        </a:rPr>
                        <a:t>-</a:t>
                      </a:r>
                    </a:p>
                  </p:txBody>
                </p:sp>
              </p:grpSp>
              <p:grpSp>
                <p:nvGrpSpPr>
                  <p:cNvPr id="115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3600" y="3888"/>
                    <a:ext cx="731" cy="258"/>
                    <a:chOff x="2400" y="3504"/>
                    <a:chExt cx="731" cy="258"/>
                  </a:xfrm>
                </p:grpSpPr>
                <p:sp>
                  <p:nvSpPr>
                    <p:cNvPr id="116" name="Oval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40" y="3504"/>
                      <a:ext cx="251" cy="258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defTabSz="914377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GB" b="1">
                          <a:solidFill>
                            <a:srgbClr val="000066"/>
                          </a:solidFill>
                          <a:latin typeface="Calibri" panose="020F0502020204030204"/>
                        </a:rPr>
                        <a:t>-</a:t>
                      </a:r>
                    </a:p>
                  </p:txBody>
                </p:sp>
                <p:sp>
                  <p:nvSpPr>
                    <p:cNvPr id="117" name="Oval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0" y="3504"/>
                      <a:ext cx="251" cy="258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defTabSz="914377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GB" sz="1600" b="1">
                          <a:solidFill>
                            <a:srgbClr val="000066"/>
                          </a:solidFill>
                          <a:latin typeface="Calibri" panose="020F0502020204030204"/>
                        </a:rPr>
                        <a:t>+</a:t>
                      </a:r>
                    </a:p>
                  </p:txBody>
                </p:sp>
                <p:sp>
                  <p:nvSpPr>
                    <p:cNvPr id="118" name="Oval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3504"/>
                      <a:ext cx="251" cy="258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defTabSz="914377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GB" sz="1600" b="1">
                          <a:solidFill>
                            <a:srgbClr val="000066"/>
                          </a:solidFill>
                          <a:latin typeface="Calibri" panose="020F0502020204030204"/>
                        </a:rPr>
                        <a:t>+</a:t>
                      </a:r>
                    </a:p>
                  </p:txBody>
                </p:sp>
              </p:grpSp>
            </p:grpSp>
            <p:grpSp>
              <p:nvGrpSpPr>
                <p:cNvPr id="90" name="Group 35"/>
                <p:cNvGrpSpPr>
                  <a:grpSpLocks/>
                </p:cNvGrpSpPr>
                <p:nvPr/>
              </p:nvGrpSpPr>
              <p:grpSpPr bwMode="auto">
                <a:xfrm>
                  <a:off x="2976" y="2256"/>
                  <a:ext cx="731" cy="738"/>
                  <a:chOff x="2928" y="3264"/>
                  <a:chExt cx="731" cy="738"/>
                </a:xfrm>
              </p:grpSpPr>
              <p:sp>
                <p:nvSpPr>
                  <p:cNvPr id="105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3264"/>
                    <a:ext cx="251" cy="258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sz="1600" b="1">
                        <a:solidFill>
                          <a:srgbClr val="000066"/>
                        </a:solidFill>
                        <a:latin typeface="Calibri" panose="020F0502020204030204"/>
                      </a:rPr>
                      <a:t>+</a:t>
                    </a:r>
                  </a:p>
                </p:txBody>
              </p:sp>
              <p:sp>
                <p:nvSpPr>
                  <p:cNvPr id="106" name="Oval 37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3264"/>
                    <a:ext cx="251" cy="258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b="1">
                        <a:solidFill>
                          <a:srgbClr val="000066"/>
                        </a:solidFill>
                        <a:latin typeface="Calibri" panose="020F0502020204030204"/>
                      </a:rPr>
                      <a:t>-</a:t>
                    </a:r>
                  </a:p>
                </p:txBody>
              </p:sp>
              <p:sp>
                <p:nvSpPr>
                  <p:cNvPr id="107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3504"/>
                    <a:ext cx="251" cy="258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sz="1600" b="1">
                        <a:solidFill>
                          <a:srgbClr val="000066"/>
                        </a:solidFill>
                        <a:latin typeface="Calibri" panose="020F0502020204030204"/>
                      </a:rPr>
                      <a:t>+</a:t>
                    </a:r>
                  </a:p>
                </p:txBody>
              </p:sp>
              <p:sp>
                <p:nvSpPr>
                  <p:cNvPr id="108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3264"/>
                    <a:ext cx="251" cy="258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b="1">
                        <a:solidFill>
                          <a:srgbClr val="000066"/>
                        </a:solidFill>
                        <a:latin typeface="Calibri" panose="020F0502020204030204"/>
                      </a:rPr>
                      <a:t>-</a:t>
                    </a:r>
                  </a:p>
                </p:txBody>
              </p:sp>
              <p:sp>
                <p:nvSpPr>
                  <p:cNvPr id="109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3744"/>
                    <a:ext cx="251" cy="258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b="1">
                        <a:solidFill>
                          <a:srgbClr val="000066"/>
                        </a:solidFill>
                        <a:latin typeface="Calibri" panose="020F0502020204030204"/>
                      </a:rPr>
                      <a:t>-</a:t>
                    </a:r>
                  </a:p>
                </p:txBody>
              </p:sp>
              <p:sp>
                <p:nvSpPr>
                  <p:cNvPr id="110" name="Oval 41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3744"/>
                    <a:ext cx="251" cy="258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b="1">
                        <a:solidFill>
                          <a:srgbClr val="000066"/>
                        </a:solidFill>
                        <a:latin typeface="Calibri" panose="020F0502020204030204"/>
                      </a:rPr>
                      <a:t>-</a:t>
                    </a:r>
                  </a:p>
                </p:txBody>
              </p:sp>
              <p:sp>
                <p:nvSpPr>
                  <p:cNvPr id="111" name="Oval 42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3504"/>
                    <a:ext cx="251" cy="258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b="1">
                        <a:solidFill>
                          <a:srgbClr val="000066"/>
                        </a:solidFill>
                        <a:latin typeface="Calibri" panose="020F0502020204030204"/>
                      </a:rPr>
                      <a:t>-</a:t>
                    </a:r>
                  </a:p>
                </p:txBody>
              </p:sp>
              <p:sp>
                <p:nvSpPr>
                  <p:cNvPr id="112" name="Oval 43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3744"/>
                    <a:ext cx="251" cy="258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sz="1600" b="1">
                        <a:solidFill>
                          <a:srgbClr val="000066"/>
                        </a:solidFill>
                        <a:latin typeface="Calibri" panose="020F0502020204030204"/>
                      </a:rPr>
                      <a:t>+</a:t>
                    </a:r>
                  </a:p>
                </p:txBody>
              </p:sp>
              <p:sp>
                <p:nvSpPr>
                  <p:cNvPr id="113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3504"/>
                    <a:ext cx="251" cy="258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sz="1600" b="1">
                        <a:solidFill>
                          <a:srgbClr val="000066"/>
                        </a:solidFill>
                        <a:latin typeface="Calibri" panose="020F0502020204030204"/>
                      </a:rPr>
                      <a:t>+</a:t>
                    </a:r>
                  </a:p>
                </p:txBody>
              </p:sp>
            </p:grpSp>
            <p:grpSp>
              <p:nvGrpSpPr>
                <p:cNvPr id="91" name="Group 45"/>
                <p:cNvGrpSpPr>
                  <a:grpSpLocks/>
                </p:cNvGrpSpPr>
                <p:nvPr/>
              </p:nvGrpSpPr>
              <p:grpSpPr bwMode="auto">
                <a:xfrm>
                  <a:off x="3072" y="2352"/>
                  <a:ext cx="731" cy="738"/>
                  <a:chOff x="3600" y="3408"/>
                  <a:chExt cx="731" cy="738"/>
                </a:xfrm>
              </p:grpSpPr>
              <p:grpSp>
                <p:nvGrpSpPr>
                  <p:cNvPr id="92" name="Group 46"/>
                  <p:cNvGrpSpPr>
                    <a:grpSpLocks/>
                  </p:cNvGrpSpPr>
                  <p:nvPr/>
                </p:nvGrpSpPr>
                <p:grpSpPr bwMode="auto">
                  <a:xfrm>
                    <a:off x="3600" y="3408"/>
                    <a:ext cx="731" cy="498"/>
                    <a:chOff x="3888" y="2832"/>
                    <a:chExt cx="731" cy="498"/>
                  </a:xfrm>
                </p:grpSpPr>
                <p:grpSp>
                  <p:nvGrpSpPr>
                    <p:cNvPr id="97" name="Group 4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88" y="2832"/>
                      <a:ext cx="491" cy="498"/>
                      <a:chOff x="4320" y="2112"/>
                      <a:chExt cx="491" cy="498"/>
                    </a:xfrm>
                  </p:grpSpPr>
                  <p:grpSp>
                    <p:nvGrpSpPr>
                      <p:cNvPr id="100" name="Group 4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0" y="2112"/>
                        <a:ext cx="491" cy="258"/>
                        <a:chOff x="3216" y="2016"/>
                        <a:chExt cx="491" cy="258"/>
                      </a:xfrm>
                    </p:grpSpPr>
                    <p:sp>
                      <p:nvSpPr>
                        <p:cNvPr id="103" name="Oval 4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16" y="2016"/>
                          <a:ext cx="251" cy="258"/>
                        </a:xfrm>
                        <a:prstGeom prst="ellipse">
                          <a:avLst/>
                        </a:prstGeom>
                        <a:solidFill>
                          <a:srgbClr val="FF99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algn="ctr" defTabSz="914377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en-GB" sz="1600" b="1">
                              <a:solidFill>
                                <a:srgbClr val="000066"/>
                              </a:solidFill>
                              <a:latin typeface="Calibri" panose="020F0502020204030204"/>
                            </a:rPr>
                            <a:t>+</a:t>
                          </a:r>
                        </a:p>
                      </p:txBody>
                    </p:sp>
                    <p:sp>
                      <p:nvSpPr>
                        <p:cNvPr id="104" name="Oval 5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456" y="2016"/>
                          <a:ext cx="251" cy="258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algn="ctr" defTabSz="914377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en-GB" b="1">
                              <a:solidFill>
                                <a:srgbClr val="000066"/>
                              </a:solidFill>
                              <a:latin typeface="Calibri" panose="020F0502020204030204"/>
                            </a:rPr>
                            <a:t>-</a:t>
                          </a:r>
                        </a:p>
                      </p:txBody>
                    </p:sp>
                  </p:grpSp>
                  <p:sp>
                    <p:nvSpPr>
                      <p:cNvPr id="101" name="Oval 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60" y="2352"/>
                        <a:ext cx="251" cy="258"/>
                      </a:xfrm>
                      <a:prstGeom prst="ellipse">
                        <a:avLst/>
                      </a:prstGeom>
                      <a:solidFill>
                        <a:srgbClr val="FF99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 defTabSz="914377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GB" sz="1600" b="1">
                            <a:solidFill>
                              <a:srgbClr val="000066"/>
                            </a:solidFill>
                            <a:latin typeface="Calibri" panose="020F0502020204030204"/>
                          </a:rPr>
                          <a:t>+</a:t>
                        </a:r>
                      </a:p>
                    </p:txBody>
                  </p:sp>
                  <p:sp>
                    <p:nvSpPr>
                      <p:cNvPr id="102" name="Oval 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0" y="2352"/>
                        <a:ext cx="251" cy="258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 defTabSz="914377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GB" b="1">
                            <a:solidFill>
                              <a:srgbClr val="000066"/>
                            </a:solidFill>
                            <a:latin typeface="Calibri" panose="020F0502020204030204"/>
                          </a:rPr>
                          <a:t>-</a:t>
                        </a:r>
                      </a:p>
                    </p:txBody>
                  </p:sp>
                </p:grpSp>
                <p:sp>
                  <p:nvSpPr>
                    <p:cNvPr id="98" name="Oval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68" y="2832"/>
                      <a:ext cx="251" cy="258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defTabSz="914377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GB" sz="1600" b="1">
                          <a:solidFill>
                            <a:srgbClr val="000066"/>
                          </a:solidFill>
                          <a:latin typeface="Calibri" panose="020F0502020204030204"/>
                        </a:rPr>
                        <a:t>+</a:t>
                      </a:r>
                    </a:p>
                  </p:txBody>
                </p:sp>
                <p:sp>
                  <p:nvSpPr>
                    <p:cNvPr id="99" name="Oval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68" y="3072"/>
                      <a:ext cx="251" cy="258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defTabSz="914377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GB" b="1">
                          <a:solidFill>
                            <a:srgbClr val="000066"/>
                          </a:solidFill>
                          <a:latin typeface="Calibri" panose="020F0502020204030204"/>
                        </a:rPr>
                        <a:t>-</a:t>
                      </a:r>
                    </a:p>
                  </p:txBody>
                </p:sp>
              </p:grpSp>
              <p:grpSp>
                <p:nvGrpSpPr>
                  <p:cNvPr id="93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3600" y="3888"/>
                    <a:ext cx="731" cy="258"/>
                    <a:chOff x="2400" y="3504"/>
                    <a:chExt cx="731" cy="258"/>
                  </a:xfrm>
                </p:grpSpPr>
                <p:sp>
                  <p:nvSpPr>
                    <p:cNvPr id="94" name="Oval 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40" y="3504"/>
                      <a:ext cx="251" cy="258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defTabSz="914377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GB" b="1">
                          <a:solidFill>
                            <a:srgbClr val="000066"/>
                          </a:solidFill>
                          <a:latin typeface="Calibri" panose="020F0502020204030204"/>
                        </a:rPr>
                        <a:t>-</a:t>
                      </a:r>
                    </a:p>
                  </p:txBody>
                </p:sp>
                <p:sp>
                  <p:nvSpPr>
                    <p:cNvPr id="95" name="Oval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0" y="3504"/>
                      <a:ext cx="251" cy="258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defTabSz="914377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GB" sz="1600" b="1">
                          <a:solidFill>
                            <a:srgbClr val="000066"/>
                          </a:solidFill>
                          <a:latin typeface="Calibri" panose="020F0502020204030204"/>
                        </a:rPr>
                        <a:t>+</a:t>
                      </a:r>
                    </a:p>
                  </p:txBody>
                </p:sp>
                <p:sp>
                  <p:nvSpPr>
                    <p:cNvPr id="96" name="Oval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3504"/>
                      <a:ext cx="251" cy="258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defTabSz="914377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GB" sz="1600" b="1">
                          <a:solidFill>
                            <a:srgbClr val="000066"/>
                          </a:solidFill>
                          <a:latin typeface="Calibri" panose="020F0502020204030204"/>
                        </a:rPr>
                        <a:t>+</a:t>
                      </a:r>
                    </a:p>
                  </p:txBody>
                </p:sp>
              </p:grpSp>
            </p:grpSp>
          </p:grpSp>
          <p:sp>
            <p:nvSpPr>
              <p:cNvPr id="88" name="AutoShape 59"/>
              <p:cNvSpPr>
                <a:spLocks noChangeArrowheads="1"/>
              </p:cNvSpPr>
              <p:nvPr/>
            </p:nvSpPr>
            <p:spPr bwMode="auto">
              <a:xfrm>
                <a:off x="4752" y="1728"/>
                <a:ext cx="240" cy="288"/>
              </a:xfrm>
              <a:prstGeom prst="downArrow">
                <a:avLst>
                  <a:gd name="adj1" fmla="val 50000"/>
                  <a:gd name="adj2" fmla="val 3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377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2" name="Group 60"/>
            <p:cNvGrpSpPr>
              <a:grpSpLocks/>
            </p:cNvGrpSpPr>
            <p:nvPr/>
          </p:nvGrpSpPr>
          <p:grpSpPr bwMode="auto">
            <a:xfrm>
              <a:off x="4876800" y="4191002"/>
              <a:ext cx="3429000" cy="1476375"/>
              <a:chOff x="2112" y="2640"/>
              <a:chExt cx="2160" cy="930"/>
            </a:xfrm>
          </p:grpSpPr>
          <p:grpSp>
            <p:nvGrpSpPr>
              <p:cNvPr id="13" name="Group 61"/>
              <p:cNvGrpSpPr>
                <a:grpSpLocks/>
              </p:cNvGrpSpPr>
              <p:nvPr/>
            </p:nvGrpSpPr>
            <p:grpSpPr bwMode="auto">
              <a:xfrm>
                <a:off x="2112" y="2640"/>
                <a:ext cx="1643" cy="930"/>
                <a:chOff x="2016" y="2544"/>
                <a:chExt cx="1643" cy="930"/>
              </a:xfrm>
            </p:grpSpPr>
            <p:grpSp>
              <p:nvGrpSpPr>
                <p:cNvPr id="15" name="Group 62"/>
                <p:cNvGrpSpPr>
                  <a:grpSpLocks/>
                </p:cNvGrpSpPr>
                <p:nvPr/>
              </p:nvGrpSpPr>
              <p:grpSpPr bwMode="auto">
                <a:xfrm>
                  <a:off x="2016" y="2592"/>
                  <a:ext cx="731" cy="738"/>
                  <a:chOff x="2928" y="3264"/>
                  <a:chExt cx="731" cy="738"/>
                </a:xfrm>
              </p:grpSpPr>
              <p:sp>
                <p:nvSpPr>
                  <p:cNvPr id="78" name="Oval 63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3264"/>
                    <a:ext cx="251" cy="258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sz="1600" b="1">
                        <a:solidFill>
                          <a:srgbClr val="000066"/>
                        </a:solidFill>
                        <a:latin typeface="Calibri" panose="020F0502020204030204"/>
                      </a:rPr>
                      <a:t>+</a:t>
                    </a:r>
                  </a:p>
                </p:txBody>
              </p:sp>
              <p:sp>
                <p:nvSpPr>
                  <p:cNvPr id="79" name="Oval 64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3264"/>
                    <a:ext cx="251" cy="258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b="1">
                        <a:solidFill>
                          <a:srgbClr val="000066"/>
                        </a:solidFill>
                        <a:latin typeface="Calibri" panose="020F0502020204030204"/>
                      </a:rPr>
                      <a:t>-</a:t>
                    </a:r>
                  </a:p>
                </p:txBody>
              </p:sp>
              <p:sp>
                <p:nvSpPr>
                  <p:cNvPr id="80" name="Oval 65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3504"/>
                    <a:ext cx="251" cy="258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sz="1600" b="1">
                        <a:solidFill>
                          <a:srgbClr val="000066"/>
                        </a:solidFill>
                        <a:latin typeface="Calibri" panose="020F0502020204030204"/>
                      </a:rPr>
                      <a:t>+</a:t>
                    </a:r>
                  </a:p>
                </p:txBody>
              </p:sp>
              <p:sp>
                <p:nvSpPr>
                  <p:cNvPr id="81" name="Oval 66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3264"/>
                    <a:ext cx="251" cy="258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b="1">
                        <a:solidFill>
                          <a:srgbClr val="000066"/>
                        </a:solidFill>
                        <a:latin typeface="Calibri" panose="020F0502020204030204"/>
                      </a:rPr>
                      <a:t>-</a:t>
                    </a:r>
                  </a:p>
                </p:txBody>
              </p:sp>
              <p:sp>
                <p:nvSpPr>
                  <p:cNvPr id="82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3744"/>
                    <a:ext cx="251" cy="258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b="1">
                        <a:solidFill>
                          <a:srgbClr val="000066"/>
                        </a:solidFill>
                        <a:latin typeface="Calibri" panose="020F0502020204030204"/>
                      </a:rPr>
                      <a:t>-</a:t>
                    </a:r>
                  </a:p>
                </p:txBody>
              </p:sp>
              <p:sp>
                <p:nvSpPr>
                  <p:cNvPr id="83" name="Oval 68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3744"/>
                    <a:ext cx="251" cy="258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b="1">
                        <a:solidFill>
                          <a:srgbClr val="000066"/>
                        </a:solidFill>
                        <a:latin typeface="Calibri" panose="020F0502020204030204"/>
                      </a:rPr>
                      <a:t>-</a:t>
                    </a:r>
                  </a:p>
                </p:txBody>
              </p:sp>
              <p:sp>
                <p:nvSpPr>
                  <p:cNvPr id="84" name="Oval 69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3504"/>
                    <a:ext cx="251" cy="258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b="1">
                        <a:solidFill>
                          <a:srgbClr val="000066"/>
                        </a:solidFill>
                        <a:latin typeface="Calibri" panose="020F0502020204030204"/>
                      </a:rPr>
                      <a:t>-</a:t>
                    </a:r>
                  </a:p>
                </p:txBody>
              </p:sp>
              <p:sp>
                <p:nvSpPr>
                  <p:cNvPr id="85" name="Oval 70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3744"/>
                    <a:ext cx="251" cy="258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sz="1600" b="1">
                        <a:solidFill>
                          <a:srgbClr val="000066"/>
                        </a:solidFill>
                        <a:latin typeface="Calibri" panose="020F0502020204030204"/>
                      </a:rPr>
                      <a:t>+</a:t>
                    </a:r>
                  </a:p>
                </p:txBody>
              </p:sp>
              <p:sp>
                <p:nvSpPr>
                  <p:cNvPr id="86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3504"/>
                    <a:ext cx="251" cy="258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sz="1600" b="1">
                        <a:solidFill>
                          <a:srgbClr val="000066"/>
                        </a:solidFill>
                        <a:latin typeface="Calibri" panose="020F0502020204030204"/>
                      </a:rPr>
                      <a:t>+</a:t>
                    </a:r>
                  </a:p>
                </p:txBody>
              </p:sp>
            </p:grpSp>
            <p:grpSp>
              <p:nvGrpSpPr>
                <p:cNvPr id="16" name="Group 72"/>
                <p:cNvGrpSpPr>
                  <a:grpSpLocks/>
                </p:cNvGrpSpPr>
                <p:nvPr/>
              </p:nvGrpSpPr>
              <p:grpSpPr bwMode="auto">
                <a:xfrm>
                  <a:off x="2736" y="2544"/>
                  <a:ext cx="731" cy="738"/>
                  <a:chOff x="3600" y="3408"/>
                  <a:chExt cx="731" cy="738"/>
                </a:xfrm>
              </p:grpSpPr>
              <p:grpSp>
                <p:nvGrpSpPr>
                  <p:cNvPr id="65" name="Group 73"/>
                  <p:cNvGrpSpPr>
                    <a:grpSpLocks/>
                  </p:cNvGrpSpPr>
                  <p:nvPr/>
                </p:nvGrpSpPr>
                <p:grpSpPr bwMode="auto">
                  <a:xfrm>
                    <a:off x="3600" y="3408"/>
                    <a:ext cx="731" cy="498"/>
                    <a:chOff x="3888" y="2832"/>
                    <a:chExt cx="731" cy="498"/>
                  </a:xfrm>
                </p:grpSpPr>
                <p:grpSp>
                  <p:nvGrpSpPr>
                    <p:cNvPr id="70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88" y="2832"/>
                      <a:ext cx="491" cy="498"/>
                      <a:chOff x="4320" y="2112"/>
                      <a:chExt cx="491" cy="498"/>
                    </a:xfrm>
                  </p:grpSpPr>
                  <p:grpSp>
                    <p:nvGrpSpPr>
                      <p:cNvPr id="73" name="Group 7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0" y="2112"/>
                        <a:ext cx="491" cy="258"/>
                        <a:chOff x="3216" y="2016"/>
                        <a:chExt cx="491" cy="258"/>
                      </a:xfrm>
                    </p:grpSpPr>
                    <p:sp>
                      <p:nvSpPr>
                        <p:cNvPr id="76" name="Oval 7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16" y="2016"/>
                          <a:ext cx="251" cy="258"/>
                        </a:xfrm>
                        <a:prstGeom prst="ellipse">
                          <a:avLst/>
                        </a:prstGeom>
                        <a:solidFill>
                          <a:srgbClr val="FF99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algn="ctr" defTabSz="914377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en-GB" sz="1600" b="1">
                              <a:solidFill>
                                <a:srgbClr val="000066"/>
                              </a:solidFill>
                              <a:latin typeface="Calibri" panose="020F0502020204030204"/>
                            </a:rPr>
                            <a:t>+</a:t>
                          </a:r>
                        </a:p>
                      </p:txBody>
                    </p:sp>
                    <p:sp>
                      <p:nvSpPr>
                        <p:cNvPr id="77" name="Oval 7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456" y="2016"/>
                          <a:ext cx="251" cy="258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algn="ctr" defTabSz="914377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en-GB" b="1">
                              <a:solidFill>
                                <a:srgbClr val="000066"/>
                              </a:solidFill>
                              <a:latin typeface="Calibri" panose="020F0502020204030204"/>
                            </a:rPr>
                            <a:t>-</a:t>
                          </a:r>
                        </a:p>
                      </p:txBody>
                    </p:sp>
                  </p:grpSp>
                  <p:sp>
                    <p:nvSpPr>
                      <p:cNvPr id="74" name="Oval 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60" y="2352"/>
                        <a:ext cx="251" cy="258"/>
                      </a:xfrm>
                      <a:prstGeom prst="ellipse">
                        <a:avLst/>
                      </a:prstGeom>
                      <a:solidFill>
                        <a:srgbClr val="FF99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 defTabSz="914377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GB" sz="1600" b="1">
                            <a:solidFill>
                              <a:srgbClr val="000066"/>
                            </a:solidFill>
                            <a:latin typeface="Calibri" panose="020F0502020204030204"/>
                          </a:rPr>
                          <a:t>+</a:t>
                        </a:r>
                      </a:p>
                    </p:txBody>
                  </p:sp>
                  <p:sp>
                    <p:nvSpPr>
                      <p:cNvPr id="75" name="Oval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0" y="2352"/>
                        <a:ext cx="251" cy="258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 defTabSz="914377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GB" b="1">
                            <a:solidFill>
                              <a:srgbClr val="000066"/>
                            </a:solidFill>
                            <a:latin typeface="Calibri" panose="020F0502020204030204"/>
                          </a:rPr>
                          <a:t>-</a:t>
                        </a:r>
                      </a:p>
                    </p:txBody>
                  </p:sp>
                </p:grpSp>
                <p:sp>
                  <p:nvSpPr>
                    <p:cNvPr id="71" name="Oval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68" y="2832"/>
                      <a:ext cx="251" cy="258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defTabSz="914377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GB" sz="1600" b="1">
                          <a:solidFill>
                            <a:srgbClr val="000066"/>
                          </a:solidFill>
                          <a:latin typeface="Calibri" panose="020F0502020204030204"/>
                        </a:rPr>
                        <a:t>+</a:t>
                      </a:r>
                    </a:p>
                  </p:txBody>
                </p:sp>
                <p:sp>
                  <p:nvSpPr>
                    <p:cNvPr id="72" name="Oval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68" y="3072"/>
                      <a:ext cx="251" cy="258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defTabSz="914377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GB" b="1">
                          <a:solidFill>
                            <a:srgbClr val="000066"/>
                          </a:solidFill>
                          <a:latin typeface="Calibri" panose="020F0502020204030204"/>
                        </a:rPr>
                        <a:t>-</a:t>
                      </a:r>
                    </a:p>
                  </p:txBody>
                </p:sp>
              </p:grpSp>
              <p:grpSp>
                <p:nvGrpSpPr>
                  <p:cNvPr id="66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3600" y="3888"/>
                    <a:ext cx="731" cy="258"/>
                    <a:chOff x="2400" y="3504"/>
                    <a:chExt cx="731" cy="258"/>
                  </a:xfrm>
                </p:grpSpPr>
                <p:sp>
                  <p:nvSpPr>
                    <p:cNvPr id="67" name="Oval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40" y="3504"/>
                      <a:ext cx="251" cy="258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defTabSz="914377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GB" b="1">
                          <a:solidFill>
                            <a:srgbClr val="000066"/>
                          </a:solidFill>
                          <a:latin typeface="Calibri" panose="020F0502020204030204"/>
                        </a:rPr>
                        <a:t>-</a:t>
                      </a:r>
                    </a:p>
                  </p:txBody>
                </p:sp>
                <p:sp>
                  <p:nvSpPr>
                    <p:cNvPr id="68" name="Oval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0" y="3504"/>
                      <a:ext cx="251" cy="258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defTabSz="914377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GB" sz="1600" b="1">
                          <a:solidFill>
                            <a:srgbClr val="000066"/>
                          </a:solidFill>
                          <a:latin typeface="Calibri" panose="020F0502020204030204"/>
                        </a:rPr>
                        <a:t>+</a:t>
                      </a:r>
                    </a:p>
                  </p:txBody>
                </p:sp>
                <p:sp>
                  <p:nvSpPr>
                    <p:cNvPr id="69" name="Oval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3504"/>
                      <a:ext cx="251" cy="258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defTabSz="914377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GB" sz="1600" b="1">
                          <a:solidFill>
                            <a:srgbClr val="000066"/>
                          </a:solidFill>
                          <a:latin typeface="Calibri" panose="020F0502020204030204"/>
                        </a:rPr>
                        <a:t>+</a:t>
                      </a:r>
                    </a:p>
                  </p:txBody>
                </p:sp>
              </p:grpSp>
            </p:grpSp>
            <p:grpSp>
              <p:nvGrpSpPr>
                <p:cNvPr id="17" name="Group 86"/>
                <p:cNvGrpSpPr>
                  <a:grpSpLocks/>
                </p:cNvGrpSpPr>
                <p:nvPr/>
              </p:nvGrpSpPr>
              <p:grpSpPr bwMode="auto">
                <a:xfrm>
                  <a:off x="2832" y="2640"/>
                  <a:ext cx="731" cy="738"/>
                  <a:chOff x="2928" y="3264"/>
                  <a:chExt cx="731" cy="738"/>
                </a:xfrm>
              </p:grpSpPr>
              <p:sp>
                <p:nvSpPr>
                  <p:cNvPr id="56" name="Oval 87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3264"/>
                    <a:ext cx="251" cy="258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sz="1600" b="1">
                        <a:solidFill>
                          <a:srgbClr val="000066"/>
                        </a:solidFill>
                        <a:latin typeface="Calibri" panose="020F0502020204030204"/>
                      </a:rPr>
                      <a:t>+</a:t>
                    </a:r>
                  </a:p>
                </p:txBody>
              </p:sp>
              <p:sp>
                <p:nvSpPr>
                  <p:cNvPr id="57" name="Oval 88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3264"/>
                    <a:ext cx="251" cy="258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b="1">
                        <a:solidFill>
                          <a:srgbClr val="000066"/>
                        </a:solidFill>
                        <a:latin typeface="Calibri" panose="020F0502020204030204"/>
                      </a:rPr>
                      <a:t>-</a:t>
                    </a:r>
                  </a:p>
                </p:txBody>
              </p:sp>
              <p:sp>
                <p:nvSpPr>
                  <p:cNvPr id="58" name="Oval 89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3504"/>
                    <a:ext cx="251" cy="258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sz="1600" b="1">
                        <a:solidFill>
                          <a:srgbClr val="000066"/>
                        </a:solidFill>
                        <a:latin typeface="Calibri" panose="020F0502020204030204"/>
                      </a:rPr>
                      <a:t>+</a:t>
                    </a:r>
                  </a:p>
                </p:txBody>
              </p:sp>
              <p:sp>
                <p:nvSpPr>
                  <p:cNvPr id="59" name="Oval 90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3264"/>
                    <a:ext cx="251" cy="258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b="1">
                        <a:solidFill>
                          <a:srgbClr val="000066"/>
                        </a:solidFill>
                        <a:latin typeface="Calibri" panose="020F0502020204030204"/>
                      </a:rPr>
                      <a:t>-</a:t>
                    </a:r>
                  </a:p>
                </p:txBody>
              </p:sp>
              <p:sp>
                <p:nvSpPr>
                  <p:cNvPr id="60" name="Oval 91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3744"/>
                    <a:ext cx="251" cy="258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b="1">
                        <a:solidFill>
                          <a:srgbClr val="000066"/>
                        </a:solidFill>
                        <a:latin typeface="Calibri" panose="020F0502020204030204"/>
                      </a:rPr>
                      <a:t>-</a:t>
                    </a:r>
                  </a:p>
                </p:txBody>
              </p:sp>
              <p:sp>
                <p:nvSpPr>
                  <p:cNvPr id="61" name="Oval 92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3744"/>
                    <a:ext cx="251" cy="258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b="1">
                        <a:solidFill>
                          <a:srgbClr val="000066"/>
                        </a:solidFill>
                        <a:latin typeface="Calibri" panose="020F0502020204030204"/>
                      </a:rPr>
                      <a:t>-</a:t>
                    </a:r>
                  </a:p>
                </p:txBody>
              </p:sp>
              <p:sp>
                <p:nvSpPr>
                  <p:cNvPr id="62" name="Oval 93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3504"/>
                    <a:ext cx="251" cy="258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b="1">
                        <a:solidFill>
                          <a:srgbClr val="000066"/>
                        </a:solidFill>
                        <a:latin typeface="Calibri" panose="020F0502020204030204"/>
                      </a:rPr>
                      <a:t>-</a:t>
                    </a:r>
                  </a:p>
                </p:txBody>
              </p:sp>
              <p:sp>
                <p:nvSpPr>
                  <p:cNvPr id="63" name="Oval 94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3744"/>
                    <a:ext cx="251" cy="258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sz="1600" b="1">
                        <a:solidFill>
                          <a:srgbClr val="000066"/>
                        </a:solidFill>
                        <a:latin typeface="Calibri" panose="020F0502020204030204"/>
                      </a:rPr>
                      <a:t>+</a:t>
                    </a:r>
                  </a:p>
                </p:txBody>
              </p:sp>
              <p:sp>
                <p:nvSpPr>
                  <p:cNvPr id="64" name="Oval 95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3504"/>
                    <a:ext cx="251" cy="258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sz="1600" b="1">
                        <a:solidFill>
                          <a:srgbClr val="000066"/>
                        </a:solidFill>
                        <a:latin typeface="Calibri" panose="020F0502020204030204"/>
                      </a:rPr>
                      <a:t>+</a:t>
                    </a:r>
                  </a:p>
                </p:txBody>
              </p:sp>
            </p:grpSp>
            <p:grpSp>
              <p:nvGrpSpPr>
                <p:cNvPr id="18" name="Group 96"/>
                <p:cNvGrpSpPr>
                  <a:grpSpLocks/>
                </p:cNvGrpSpPr>
                <p:nvPr/>
              </p:nvGrpSpPr>
              <p:grpSpPr bwMode="auto">
                <a:xfrm>
                  <a:off x="2928" y="2736"/>
                  <a:ext cx="731" cy="738"/>
                  <a:chOff x="3600" y="3408"/>
                  <a:chExt cx="731" cy="738"/>
                </a:xfrm>
              </p:grpSpPr>
              <p:grpSp>
                <p:nvGrpSpPr>
                  <p:cNvPr id="43" name="Group 97"/>
                  <p:cNvGrpSpPr>
                    <a:grpSpLocks/>
                  </p:cNvGrpSpPr>
                  <p:nvPr/>
                </p:nvGrpSpPr>
                <p:grpSpPr bwMode="auto">
                  <a:xfrm>
                    <a:off x="3600" y="3408"/>
                    <a:ext cx="731" cy="498"/>
                    <a:chOff x="3888" y="2832"/>
                    <a:chExt cx="731" cy="498"/>
                  </a:xfrm>
                </p:grpSpPr>
                <p:grpSp>
                  <p:nvGrpSpPr>
                    <p:cNvPr id="48" name="Group 9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88" y="2832"/>
                      <a:ext cx="491" cy="498"/>
                      <a:chOff x="4320" y="2112"/>
                      <a:chExt cx="491" cy="498"/>
                    </a:xfrm>
                  </p:grpSpPr>
                  <p:grpSp>
                    <p:nvGrpSpPr>
                      <p:cNvPr id="51" name="Group 9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0" y="2112"/>
                        <a:ext cx="491" cy="258"/>
                        <a:chOff x="3216" y="2016"/>
                        <a:chExt cx="491" cy="258"/>
                      </a:xfrm>
                    </p:grpSpPr>
                    <p:sp>
                      <p:nvSpPr>
                        <p:cNvPr id="54" name="Oval 10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16" y="2016"/>
                          <a:ext cx="251" cy="258"/>
                        </a:xfrm>
                        <a:prstGeom prst="ellipse">
                          <a:avLst/>
                        </a:prstGeom>
                        <a:solidFill>
                          <a:srgbClr val="FF99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algn="ctr" defTabSz="914377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en-GB" sz="1600" b="1">
                              <a:solidFill>
                                <a:srgbClr val="000066"/>
                              </a:solidFill>
                              <a:latin typeface="Calibri" panose="020F0502020204030204"/>
                            </a:rPr>
                            <a:t>+</a:t>
                          </a:r>
                        </a:p>
                      </p:txBody>
                    </p:sp>
                    <p:sp>
                      <p:nvSpPr>
                        <p:cNvPr id="55" name="Oval 10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456" y="2016"/>
                          <a:ext cx="251" cy="258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algn="ctr" defTabSz="914377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en-GB" b="1">
                              <a:solidFill>
                                <a:srgbClr val="000066"/>
                              </a:solidFill>
                              <a:latin typeface="Calibri" panose="020F0502020204030204"/>
                            </a:rPr>
                            <a:t>-</a:t>
                          </a:r>
                        </a:p>
                      </p:txBody>
                    </p:sp>
                  </p:grpSp>
                  <p:sp>
                    <p:nvSpPr>
                      <p:cNvPr id="52" name="Oval 10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60" y="2352"/>
                        <a:ext cx="251" cy="258"/>
                      </a:xfrm>
                      <a:prstGeom prst="ellipse">
                        <a:avLst/>
                      </a:prstGeom>
                      <a:solidFill>
                        <a:srgbClr val="FF99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 defTabSz="914377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GB" sz="1600" b="1">
                            <a:solidFill>
                              <a:srgbClr val="000066"/>
                            </a:solidFill>
                            <a:latin typeface="Calibri" panose="020F0502020204030204"/>
                          </a:rPr>
                          <a:t>+</a:t>
                        </a:r>
                      </a:p>
                    </p:txBody>
                  </p:sp>
                  <p:sp>
                    <p:nvSpPr>
                      <p:cNvPr id="53" name="Oval 10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0" y="2352"/>
                        <a:ext cx="251" cy="258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 defTabSz="914377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GB" b="1">
                            <a:solidFill>
                              <a:srgbClr val="000066"/>
                            </a:solidFill>
                            <a:latin typeface="Calibri" panose="020F0502020204030204"/>
                          </a:rPr>
                          <a:t>-</a:t>
                        </a:r>
                      </a:p>
                    </p:txBody>
                  </p:sp>
                </p:grpSp>
                <p:sp>
                  <p:nvSpPr>
                    <p:cNvPr id="49" name="Oval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68" y="2832"/>
                      <a:ext cx="251" cy="258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defTabSz="914377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GB" sz="1600" b="1">
                          <a:solidFill>
                            <a:srgbClr val="000066"/>
                          </a:solidFill>
                          <a:latin typeface="Calibri" panose="020F0502020204030204"/>
                        </a:rPr>
                        <a:t>+</a:t>
                      </a:r>
                    </a:p>
                  </p:txBody>
                </p:sp>
                <p:sp>
                  <p:nvSpPr>
                    <p:cNvPr id="50" name="Oval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68" y="3072"/>
                      <a:ext cx="251" cy="258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defTabSz="914377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GB" b="1">
                          <a:solidFill>
                            <a:srgbClr val="000066"/>
                          </a:solidFill>
                          <a:latin typeface="Calibri" panose="020F0502020204030204"/>
                        </a:rPr>
                        <a:t>-</a:t>
                      </a:r>
                    </a:p>
                  </p:txBody>
                </p:sp>
              </p:grpSp>
              <p:grpSp>
                <p:nvGrpSpPr>
                  <p:cNvPr id="44" name="Group 106"/>
                  <p:cNvGrpSpPr>
                    <a:grpSpLocks/>
                  </p:cNvGrpSpPr>
                  <p:nvPr/>
                </p:nvGrpSpPr>
                <p:grpSpPr bwMode="auto">
                  <a:xfrm>
                    <a:off x="3600" y="3888"/>
                    <a:ext cx="731" cy="258"/>
                    <a:chOff x="2400" y="3504"/>
                    <a:chExt cx="731" cy="258"/>
                  </a:xfrm>
                </p:grpSpPr>
                <p:sp>
                  <p:nvSpPr>
                    <p:cNvPr id="45" name="Oval 1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40" y="3504"/>
                      <a:ext cx="251" cy="258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defTabSz="914377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GB" b="1">
                          <a:solidFill>
                            <a:srgbClr val="000066"/>
                          </a:solidFill>
                          <a:latin typeface="Calibri" panose="020F0502020204030204"/>
                        </a:rPr>
                        <a:t>-</a:t>
                      </a:r>
                    </a:p>
                  </p:txBody>
                </p:sp>
                <p:sp>
                  <p:nvSpPr>
                    <p:cNvPr id="46" name="Oval 1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0" y="3504"/>
                      <a:ext cx="251" cy="258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defTabSz="914377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GB" sz="1600" b="1">
                          <a:solidFill>
                            <a:srgbClr val="000066"/>
                          </a:solidFill>
                          <a:latin typeface="Calibri" panose="020F0502020204030204"/>
                        </a:rPr>
                        <a:t>+</a:t>
                      </a:r>
                    </a:p>
                  </p:txBody>
                </p:sp>
                <p:sp>
                  <p:nvSpPr>
                    <p:cNvPr id="47" name="Oval 1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3504"/>
                      <a:ext cx="251" cy="258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defTabSz="914377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GB" sz="1600" b="1">
                          <a:solidFill>
                            <a:srgbClr val="000066"/>
                          </a:solidFill>
                          <a:latin typeface="Calibri" panose="020F0502020204030204"/>
                        </a:rPr>
                        <a:t>+</a:t>
                      </a:r>
                    </a:p>
                  </p:txBody>
                </p:sp>
              </p:grpSp>
            </p:grpSp>
            <p:grpSp>
              <p:nvGrpSpPr>
                <p:cNvPr id="19" name="Group 110"/>
                <p:cNvGrpSpPr>
                  <a:grpSpLocks/>
                </p:cNvGrpSpPr>
                <p:nvPr/>
              </p:nvGrpSpPr>
              <p:grpSpPr bwMode="auto">
                <a:xfrm>
                  <a:off x="2112" y="2640"/>
                  <a:ext cx="731" cy="738"/>
                  <a:chOff x="3600" y="3408"/>
                  <a:chExt cx="731" cy="738"/>
                </a:xfrm>
              </p:grpSpPr>
              <p:grpSp>
                <p:nvGrpSpPr>
                  <p:cNvPr id="30" name="Group 111"/>
                  <p:cNvGrpSpPr>
                    <a:grpSpLocks/>
                  </p:cNvGrpSpPr>
                  <p:nvPr/>
                </p:nvGrpSpPr>
                <p:grpSpPr bwMode="auto">
                  <a:xfrm>
                    <a:off x="3600" y="3408"/>
                    <a:ext cx="731" cy="498"/>
                    <a:chOff x="3888" y="2832"/>
                    <a:chExt cx="731" cy="498"/>
                  </a:xfrm>
                </p:grpSpPr>
                <p:grpSp>
                  <p:nvGrpSpPr>
                    <p:cNvPr id="35" name="Group 1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88" y="2832"/>
                      <a:ext cx="491" cy="498"/>
                      <a:chOff x="4320" y="2112"/>
                      <a:chExt cx="491" cy="498"/>
                    </a:xfrm>
                  </p:grpSpPr>
                  <p:grpSp>
                    <p:nvGrpSpPr>
                      <p:cNvPr id="38" name="Group 11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0" y="2112"/>
                        <a:ext cx="491" cy="258"/>
                        <a:chOff x="3216" y="2016"/>
                        <a:chExt cx="491" cy="258"/>
                      </a:xfrm>
                    </p:grpSpPr>
                    <p:sp>
                      <p:nvSpPr>
                        <p:cNvPr id="41" name="Oval 1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16" y="2016"/>
                          <a:ext cx="251" cy="258"/>
                        </a:xfrm>
                        <a:prstGeom prst="ellipse">
                          <a:avLst/>
                        </a:prstGeom>
                        <a:solidFill>
                          <a:srgbClr val="FF99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algn="ctr" defTabSz="914377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en-GB" sz="1600" b="1">
                              <a:solidFill>
                                <a:srgbClr val="000066"/>
                              </a:solidFill>
                              <a:latin typeface="Calibri" panose="020F0502020204030204"/>
                            </a:rPr>
                            <a:t>+</a:t>
                          </a:r>
                        </a:p>
                      </p:txBody>
                    </p:sp>
                    <p:sp>
                      <p:nvSpPr>
                        <p:cNvPr id="42" name="Oval 1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456" y="2016"/>
                          <a:ext cx="251" cy="258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algn="ctr" defTabSz="914377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en-GB" b="1">
                              <a:solidFill>
                                <a:srgbClr val="000066"/>
                              </a:solidFill>
                              <a:latin typeface="Calibri" panose="020F0502020204030204"/>
                            </a:rPr>
                            <a:t>-</a:t>
                          </a:r>
                        </a:p>
                      </p:txBody>
                    </p:sp>
                  </p:grpSp>
                  <p:sp>
                    <p:nvSpPr>
                      <p:cNvPr id="39" name="Oval 1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60" y="2352"/>
                        <a:ext cx="251" cy="258"/>
                      </a:xfrm>
                      <a:prstGeom prst="ellipse">
                        <a:avLst/>
                      </a:prstGeom>
                      <a:solidFill>
                        <a:srgbClr val="FF99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 defTabSz="914377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GB" sz="1600" b="1">
                            <a:solidFill>
                              <a:srgbClr val="000066"/>
                            </a:solidFill>
                            <a:latin typeface="Calibri" panose="020F0502020204030204"/>
                          </a:rPr>
                          <a:t>+</a:t>
                        </a:r>
                      </a:p>
                    </p:txBody>
                  </p:sp>
                  <p:sp>
                    <p:nvSpPr>
                      <p:cNvPr id="40" name="Oval 1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0" y="2352"/>
                        <a:ext cx="251" cy="258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 defTabSz="914377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GB" b="1">
                            <a:solidFill>
                              <a:srgbClr val="000066"/>
                            </a:solidFill>
                            <a:latin typeface="Calibri" panose="020F0502020204030204"/>
                          </a:rPr>
                          <a:t>-</a:t>
                        </a:r>
                      </a:p>
                    </p:txBody>
                  </p:sp>
                </p:grpSp>
                <p:sp>
                  <p:nvSpPr>
                    <p:cNvPr id="36" name="Oval 1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68" y="2832"/>
                      <a:ext cx="251" cy="258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defTabSz="914377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GB" sz="1600" b="1">
                          <a:solidFill>
                            <a:srgbClr val="000066"/>
                          </a:solidFill>
                          <a:latin typeface="Calibri" panose="020F0502020204030204"/>
                        </a:rPr>
                        <a:t>+</a:t>
                      </a:r>
                    </a:p>
                  </p:txBody>
                </p:sp>
                <p:sp>
                  <p:nvSpPr>
                    <p:cNvPr id="37" name="Oval 1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68" y="3072"/>
                      <a:ext cx="251" cy="258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defTabSz="914377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GB" b="1">
                          <a:solidFill>
                            <a:srgbClr val="000066"/>
                          </a:solidFill>
                          <a:latin typeface="Calibri" panose="020F0502020204030204"/>
                        </a:rPr>
                        <a:t>-</a:t>
                      </a:r>
                    </a:p>
                  </p:txBody>
                </p:sp>
              </p:grpSp>
              <p:grpSp>
                <p:nvGrpSpPr>
                  <p:cNvPr id="31" name="Group 120"/>
                  <p:cNvGrpSpPr>
                    <a:grpSpLocks/>
                  </p:cNvGrpSpPr>
                  <p:nvPr/>
                </p:nvGrpSpPr>
                <p:grpSpPr bwMode="auto">
                  <a:xfrm>
                    <a:off x="3600" y="3888"/>
                    <a:ext cx="731" cy="258"/>
                    <a:chOff x="2400" y="3504"/>
                    <a:chExt cx="731" cy="258"/>
                  </a:xfrm>
                </p:grpSpPr>
                <p:sp>
                  <p:nvSpPr>
                    <p:cNvPr id="32" name="Oval 1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40" y="3504"/>
                      <a:ext cx="251" cy="258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defTabSz="914377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GB" b="1">
                          <a:solidFill>
                            <a:srgbClr val="000066"/>
                          </a:solidFill>
                          <a:latin typeface="Calibri" panose="020F0502020204030204"/>
                        </a:rPr>
                        <a:t>-</a:t>
                      </a:r>
                    </a:p>
                  </p:txBody>
                </p:sp>
                <p:sp>
                  <p:nvSpPr>
                    <p:cNvPr id="33" name="Oval 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0" y="3504"/>
                      <a:ext cx="251" cy="258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defTabSz="914377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GB" sz="1600" b="1">
                          <a:solidFill>
                            <a:srgbClr val="000066"/>
                          </a:solidFill>
                          <a:latin typeface="Calibri" panose="020F0502020204030204"/>
                        </a:rPr>
                        <a:t>+</a:t>
                      </a:r>
                    </a:p>
                  </p:txBody>
                </p:sp>
                <p:sp>
                  <p:nvSpPr>
                    <p:cNvPr id="34" name="Oval 1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3504"/>
                      <a:ext cx="251" cy="258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defTabSz="914377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GB" sz="1600" b="1">
                          <a:solidFill>
                            <a:srgbClr val="000066"/>
                          </a:solidFill>
                          <a:latin typeface="Calibri" panose="020F0502020204030204"/>
                        </a:rPr>
                        <a:t>+</a:t>
                      </a:r>
                    </a:p>
                  </p:txBody>
                </p:sp>
              </p:grpSp>
            </p:grpSp>
            <p:grpSp>
              <p:nvGrpSpPr>
                <p:cNvPr id="20" name="Group 124"/>
                <p:cNvGrpSpPr>
                  <a:grpSpLocks/>
                </p:cNvGrpSpPr>
                <p:nvPr/>
              </p:nvGrpSpPr>
              <p:grpSpPr bwMode="auto">
                <a:xfrm>
                  <a:off x="2208" y="2736"/>
                  <a:ext cx="731" cy="738"/>
                  <a:chOff x="2928" y="3264"/>
                  <a:chExt cx="731" cy="738"/>
                </a:xfrm>
              </p:grpSpPr>
              <p:sp>
                <p:nvSpPr>
                  <p:cNvPr id="21" name="Oval 125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3264"/>
                    <a:ext cx="251" cy="258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sz="1600" b="1">
                        <a:solidFill>
                          <a:srgbClr val="000066"/>
                        </a:solidFill>
                        <a:latin typeface="Calibri" panose="020F0502020204030204"/>
                      </a:rPr>
                      <a:t>+</a:t>
                    </a:r>
                  </a:p>
                </p:txBody>
              </p:sp>
              <p:sp>
                <p:nvSpPr>
                  <p:cNvPr id="22" name="Oval 126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3264"/>
                    <a:ext cx="251" cy="258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b="1">
                        <a:solidFill>
                          <a:srgbClr val="000066"/>
                        </a:solidFill>
                        <a:latin typeface="Calibri" panose="020F0502020204030204"/>
                      </a:rPr>
                      <a:t>-</a:t>
                    </a:r>
                  </a:p>
                </p:txBody>
              </p:sp>
              <p:sp>
                <p:nvSpPr>
                  <p:cNvPr id="23" name="Oval 127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3504"/>
                    <a:ext cx="251" cy="258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sz="1600" b="1">
                        <a:solidFill>
                          <a:srgbClr val="000066"/>
                        </a:solidFill>
                        <a:latin typeface="Calibri" panose="020F0502020204030204"/>
                      </a:rPr>
                      <a:t>+</a:t>
                    </a:r>
                  </a:p>
                </p:txBody>
              </p:sp>
              <p:sp>
                <p:nvSpPr>
                  <p:cNvPr id="24" name="Oval 128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3264"/>
                    <a:ext cx="251" cy="258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b="1" dirty="0">
                        <a:solidFill>
                          <a:srgbClr val="000066"/>
                        </a:solidFill>
                        <a:latin typeface="Calibri" panose="020F0502020204030204"/>
                      </a:rPr>
                      <a:t>-</a:t>
                    </a:r>
                  </a:p>
                </p:txBody>
              </p:sp>
              <p:sp>
                <p:nvSpPr>
                  <p:cNvPr id="25" name="Oval 129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3744"/>
                    <a:ext cx="251" cy="258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b="1">
                        <a:solidFill>
                          <a:srgbClr val="000066"/>
                        </a:solidFill>
                        <a:latin typeface="Calibri" panose="020F0502020204030204"/>
                      </a:rPr>
                      <a:t>-</a:t>
                    </a:r>
                  </a:p>
                </p:txBody>
              </p:sp>
              <p:sp>
                <p:nvSpPr>
                  <p:cNvPr id="26" name="Oval 130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3744"/>
                    <a:ext cx="251" cy="258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b="1">
                        <a:solidFill>
                          <a:srgbClr val="000066"/>
                        </a:solidFill>
                        <a:latin typeface="Calibri" panose="020F0502020204030204"/>
                      </a:rPr>
                      <a:t>-</a:t>
                    </a:r>
                  </a:p>
                </p:txBody>
              </p:sp>
              <p:sp>
                <p:nvSpPr>
                  <p:cNvPr id="27" name="Oval 131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3504"/>
                    <a:ext cx="251" cy="258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b="1">
                        <a:solidFill>
                          <a:srgbClr val="000066"/>
                        </a:solidFill>
                        <a:latin typeface="Calibri" panose="020F0502020204030204"/>
                      </a:rPr>
                      <a:t>-</a:t>
                    </a:r>
                  </a:p>
                </p:txBody>
              </p:sp>
              <p:sp>
                <p:nvSpPr>
                  <p:cNvPr id="28" name="Oval 132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3744"/>
                    <a:ext cx="251" cy="258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sz="1600" b="1">
                        <a:solidFill>
                          <a:srgbClr val="000066"/>
                        </a:solidFill>
                        <a:latin typeface="Calibri" panose="020F0502020204030204"/>
                      </a:rPr>
                      <a:t>+</a:t>
                    </a:r>
                  </a:p>
                </p:txBody>
              </p:sp>
              <p:sp>
                <p:nvSpPr>
                  <p:cNvPr id="29" name="Oval 133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3504"/>
                    <a:ext cx="251" cy="258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defTabSz="91437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GB" sz="1600" b="1">
                        <a:solidFill>
                          <a:srgbClr val="000066"/>
                        </a:solidFill>
                        <a:latin typeface="Calibri" panose="020F0502020204030204"/>
                      </a:rPr>
                      <a:t>+</a:t>
                    </a:r>
                  </a:p>
                </p:txBody>
              </p:sp>
            </p:grpSp>
          </p:grpSp>
          <p:sp>
            <p:nvSpPr>
              <p:cNvPr id="14" name="AutoShape 134"/>
              <p:cNvSpPr>
                <a:spLocks noChangeArrowheads="1"/>
              </p:cNvSpPr>
              <p:nvPr/>
            </p:nvSpPr>
            <p:spPr bwMode="auto">
              <a:xfrm>
                <a:off x="3984" y="2928"/>
                <a:ext cx="288" cy="288"/>
              </a:xfrm>
              <a:prstGeom prst="leftArrow">
                <a:avLst>
                  <a:gd name="adj1" fmla="val 50000"/>
                  <a:gd name="adj2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377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anose="020F050202020403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6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Answer the questions on page 9 of the booklet.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796" y="1879532"/>
            <a:ext cx="7882077" cy="4614951"/>
          </a:xfrm>
        </p:spPr>
      </p:pic>
      <p:sp>
        <p:nvSpPr>
          <p:cNvPr id="5" name="TextBox 4"/>
          <p:cNvSpPr txBox="1"/>
          <p:nvPr/>
        </p:nvSpPr>
        <p:spPr>
          <a:xfrm>
            <a:off x="1346662" y="3925397"/>
            <a:ext cx="91440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 strong electrostatic force between oppositely charged ions</a:t>
            </a:r>
            <a:r>
              <a:rPr lang="en-GB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95796" y="5439923"/>
            <a:ext cx="9493135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A giant ionic lattice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The electrostatic force is exerted in all directions.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More and more ions are added to form the giant structure.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1282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4664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Example question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216" y="1583248"/>
            <a:ext cx="8971568" cy="4952513"/>
          </a:xfrm>
        </p:spPr>
      </p:pic>
      <p:sp>
        <p:nvSpPr>
          <p:cNvPr id="5" name="Rectangle 4"/>
          <p:cNvSpPr/>
          <p:nvPr/>
        </p:nvSpPr>
        <p:spPr>
          <a:xfrm>
            <a:off x="2798618" y="3155849"/>
            <a:ext cx="6096000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giant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ionic compound which contains 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It is made up of Na</a:t>
            </a:r>
            <a:r>
              <a:rPr lang="en-GB" sz="2800" baseline="30000" dirty="0"/>
              <a:t>+</a:t>
            </a:r>
            <a:r>
              <a:rPr lang="en-GB" sz="2800" dirty="0"/>
              <a:t> and </a:t>
            </a:r>
            <a:r>
              <a:rPr lang="en-GB" sz="2800" dirty="0" smtClean="0"/>
              <a:t>Cl</a:t>
            </a:r>
            <a:r>
              <a:rPr lang="en-GB" sz="2800" baseline="30000" dirty="0" smtClean="0"/>
              <a:t>- </a:t>
            </a:r>
            <a:r>
              <a:rPr lang="en-GB" sz="2800" dirty="0" smtClean="0"/>
              <a:t>ions</a:t>
            </a: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Ions are held together by electrostatic forces of attraction</a:t>
            </a:r>
          </a:p>
        </p:txBody>
      </p:sp>
    </p:spTree>
    <p:extLst>
      <p:ext uri="{BB962C8B-B14F-4D97-AF65-F5344CB8AC3E}">
        <p14:creationId xmlns:p14="http://schemas.microsoft.com/office/powerpoint/2010/main" val="124363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9337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>
                <a:latin typeface="+mn-lt"/>
              </a:rPr>
              <a:t>How do ionic compounds form?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9874"/>
            <a:ext cx="10515600" cy="4351338"/>
          </a:xfrm>
        </p:spPr>
        <p:txBody>
          <a:bodyPr/>
          <a:lstStyle/>
          <a:p>
            <a:r>
              <a:rPr lang="en-GB" dirty="0" smtClean="0"/>
              <a:t>On your mini whiteboard - use the diagram below to explain how sodium chloride is formed from atoms of sodium and chlorine.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921831"/>
            <a:ext cx="3505230" cy="2195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4"/>
          <p:cNvSpPr>
            <a:spLocks noChangeArrowheads="1"/>
          </p:cNvSpPr>
          <p:nvPr/>
        </p:nvSpPr>
        <p:spPr bwMode="auto">
          <a:xfrm rot="16200000">
            <a:off x="5267325" y="3274410"/>
            <a:ext cx="571500" cy="1085850"/>
          </a:xfrm>
          <a:prstGeom prst="downArrow">
            <a:avLst>
              <a:gd name="adj1" fmla="val 50000"/>
              <a:gd name="adj2" fmla="val 4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t="5256"/>
          <a:stretch/>
        </p:blipFill>
        <p:spPr bwMode="auto">
          <a:xfrm>
            <a:off x="6762720" y="2826326"/>
            <a:ext cx="3490925" cy="2240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162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9337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>
                <a:latin typeface="+mn-lt"/>
              </a:rPr>
              <a:t>Check your answers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011755"/>
            <a:ext cx="10515600" cy="1879457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The sodium atom loses one electron.</a:t>
            </a:r>
          </a:p>
          <a:p>
            <a:r>
              <a:rPr lang="en-GB" dirty="0" smtClean="0"/>
              <a:t>The sodium atom becomes +1 ion.</a:t>
            </a:r>
          </a:p>
          <a:p>
            <a:r>
              <a:rPr lang="en-GB" dirty="0" smtClean="0"/>
              <a:t>The chlorine atom gains one electron.</a:t>
            </a:r>
          </a:p>
          <a:p>
            <a:r>
              <a:rPr lang="en-GB" dirty="0" smtClean="0"/>
              <a:t>The chlorine atom becomes a -1 ion.</a:t>
            </a: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388277" y="1479664"/>
            <a:ext cx="9415445" cy="2291384"/>
            <a:chOff x="838200" y="2826326"/>
            <a:chExt cx="9415445" cy="2291384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8200" y="2921831"/>
              <a:ext cx="3505230" cy="2195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 rot="16200000">
              <a:off x="5267325" y="3274410"/>
              <a:ext cx="571500" cy="1085850"/>
            </a:xfrm>
            <a:prstGeom prst="downArrow">
              <a:avLst>
                <a:gd name="adj1" fmla="val 50000"/>
                <a:gd name="adj2" fmla="val 4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000000"/>
                </a:solidFill>
                <a:latin typeface="Calibri"/>
              </a:endParaRPr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t="5256"/>
            <a:stretch/>
          </p:blipFill>
          <p:spPr bwMode="auto">
            <a:xfrm>
              <a:off x="6762720" y="2826326"/>
              <a:ext cx="3490925" cy="2240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80839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60701" y="259323"/>
            <a:ext cx="10873464" cy="64633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47625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defTabSz="108496">
              <a:defRPr/>
            </a:pPr>
            <a:r>
              <a:rPr lang="en-GB" sz="3600" b="1" u="sng" dirty="0">
                <a:solidFill>
                  <a:prstClr val="black"/>
                </a:solidFill>
                <a:cs typeface="Arial" panose="020B0604020202020204" pitchFamily="34" charset="0"/>
              </a:rPr>
              <a:t>Learning Focus – </a:t>
            </a:r>
            <a:r>
              <a:rPr lang="en-GB" sz="3600" b="1" u="sng" dirty="0" smtClean="0">
                <a:solidFill>
                  <a:prstClr val="black"/>
                </a:solidFill>
                <a:cs typeface="Arial" panose="020B0604020202020204" pitchFamily="34" charset="0"/>
              </a:rPr>
              <a:t>Bonding and Structure revisit</a:t>
            </a:r>
            <a:endParaRPr lang="en-GB" sz="36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638" y="1160054"/>
            <a:ext cx="10411098" cy="440120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47625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08496">
              <a:defRPr/>
            </a:pPr>
            <a:r>
              <a:rPr lang="en-GB" sz="4000" b="1" u="sng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This topic includes..</a:t>
            </a:r>
          </a:p>
          <a:p>
            <a:pPr marL="571500" indent="-571500" defTabSz="108496">
              <a:buFont typeface="Arial" panose="020B0604020202020204" pitchFamily="34" charset="0"/>
              <a:buChar char="•"/>
              <a:defRPr/>
            </a:pPr>
            <a:r>
              <a:rPr lang="en-GB" sz="4000" b="1" u="sng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IONIC BONDING</a:t>
            </a:r>
          </a:p>
          <a:p>
            <a:pPr marL="571500" indent="-571500" defTabSz="108496">
              <a:buFont typeface="Arial" panose="020B0604020202020204" pitchFamily="34" charset="0"/>
              <a:buChar char="•"/>
              <a:defRPr/>
            </a:pPr>
            <a:r>
              <a:rPr lang="en-GB" sz="4000" b="1" u="sng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COVALENT BONDING</a:t>
            </a:r>
          </a:p>
          <a:p>
            <a:pPr marL="571500" indent="-571500" defTabSz="108496">
              <a:buFont typeface="Arial" panose="020B0604020202020204" pitchFamily="34" charset="0"/>
              <a:buChar char="•"/>
              <a:defRPr/>
            </a:pPr>
            <a:r>
              <a:rPr lang="en-GB" sz="4000" b="1" u="sng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METALLIC BONDING</a:t>
            </a:r>
          </a:p>
          <a:p>
            <a:pPr marL="571500" indent="-571500" defTabSz="108496">
              <a:buFont typeface="Arial" panose="020B0604020202020204" pitchFamily="34" charset="0"/>
              <a:buChar char="•"/>
              <a:defRPr/>
            </a:pPr>
            <a:r>
              <a:rPr lang="en-GB" sz="4000" b="1" u="sng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HOW BONDING AND STRUCTURE REALTES TO THE PROPERTIES OF A SUBSTANCE</a:t>
            </a:r>
          </a:p>
          <a:p>
            <a:pPr marL="571500" indent="-571500" defTabSz="108496">
              <a:buFont typeface="Arial" panose="020B0604020202020204" pitchFamily="34" charset="0"/>
              <a:buChar char="•"/>
              <a:defRPr/>
            </a:pPr>
            <a:r>
              <a:rPr lang="en-GB" sz="4000" b="1" u="sng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GIANT COVALENT STRUCTURES</a:t>
            </a:r>
            <a:endParaRPr lang="en-GB" sz="4000" b="1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pic>
        <p:nvPicPr>
          <p:cNvPr id="1229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261" y="6061166"/>
            <a:ext cx="5220810" cy="54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5" descr="Kings-Logo-Transpar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3" y="5522914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5-Point Star 2"/>
          <p:cNvSpPr/>
          <p:nvPr/>
        </p:nvSpPr>
        <p:spPr>
          <a:xfrm>
            <a:off x="4355870" y="1446415"/>
            <a:ext cx="1246909" cy="101415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8431877" y="3893128"/>
            <a:ext cx="1246909" cy="101415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248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How do ionic compounds form?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On your mini whiteboard - use the diagram below to explain how </a:t>
            </a:r>
            <a:r>
              <a:rPr lang="en-GB" dirty="0" smtClean="0"/>
              <a:t>calcium </a:t>
            </a:r>
            <a:r>
              <a:rPr lang="en-GB" dirty="0"/>
              <a:t>chloride is formed from atoms of </a:t>
            </a:r>
            <a:r>
              <a:rPr lang="en-GB" dirty="0" smtClean="0"/>
              <a:t>calcium </a:t>
            </a:r>
            <a:r>
              <a:rPr lang="en-GB" dirty="0"/>
              <a:t>and chlorine</a:t>
            </a:r>
            <a:r>
              <a:rPr lang="en-GB" dirty="0" smtClean="0"/>
              <a:t>.</a:t>
            </a:r>
          </a:p>
          <a:p>
            <a:r>
              <a:rPr lang="en-GB" dirty="0" smtClean="0"/>
              <a:t>Challenge – what would the formula of calcium chloride be?</a:t>
            </a:r>
            <a:endParaRPr lang="en-GB" dirty="0"/>
          </a:p>
          <a:p>
            <a:r>
              <a:rPr lang="en-GB" dirty="0"/>
              <a:t>Remember how the Periodic table can help.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53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Check your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calcium atom loses two electrons.</a:t>
            </a:r>
          </a:p>
          <a:p>
            <a:r>
              <a:rPr lang="en-GB" dirty="0" smtClean="0"/>
              <a:t>The calcium atom becomes a 2+ ion.</a:t>
            </a:r>
          </a:p>
          <a:p>
            <a:r>
              <a:rPr lang="en-GB" dirty="0" smtClean="0"/>
              <a:t>Two chlorine atoms gain 1 electron each.</a:t>
            </a:r>
          </a:p>
          <a:p>
            <a:r>
              <a:rPr lang="en-GB" dirty="0" smtClean="0"/>
              <a:t>The chlorine atoms become -1 ions.</a:t>
            </a:r>
          </a:p>
          <a:p>
            <a:r>
              <a:rPr lang="en-GB" dirty="0" smtClean="0"/>
              <a:t>The formula would be CaCl</a:t>
            </a:r>
            <a:r>
              <a:rPr lang="en-GB" baseline="-25000" dirty="0" smtClean="0"/>
              <a:t>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83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How do ionic compounds form?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On your mini whiteboard - use the diagram below to explain how </a:t>
            </a:r>
            <a:r>
              <a:rPr lang="en-GB" dirty="0" smtClean="0"/>
              <a:t>lithium oxide </a:t>
            </a:r>
            <a:r>
              <a:rPr lang="en-GB" dirty="0"/>
              <a:t>is formed from atoms of </a:t>
            </a:r>
            <a:r>
              <a:rPr lang="en-GB" dirty="0" smtClean="0"/>
              <a:t>lithium </a:t>
            </a:r>
            <a:r>
              <a:rPr lang="en-GB"/>
              <a:t>and </a:t>
            </a:r>
            <a:r>
              <a:rPr lang="en-GB" smtClean="0"/>
              <a:t>oxygen.</a:t>
            </a:r>
            <a:endParaRPr lang="en-GB" dirty="0" smtClean="0"/>
          </a:p>
          <a:p>
            <a:r>
              <a:rPr lang="en-GB" dirty="0" smtClean="0"/>
              <a:t>Challenge – what would the formula of lithium oxide be?</a:t>
            </a:r>
            <a:endParaRPr lang="en-GB" dirty="0"/>
          </a:p>
          <a:p>
            <a:r>
              <a:rPr lang="en-GB" dirty="0"/>
              <a:t>Remember how the Periodic table can help.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11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Check your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lithium atoms lose one electron.</a:t>
            </a:r>
          </a:p>
          <a:p>
            <a:r>
              <a:rPr lang="en-GB" dirty="0" smtClean="0"/>
              <a:t>The lithium atoms become 1+ ions. </a:t>
            </a:r>
          </a:p>
          <a:p>
            <a:r>
              <a:rPr lang="en-GB" dirty="0" smtClean="0"/>
              <a:t>The oxygen atom gains 2 electrons</a:t>
            </a:r>
          </a:p>
          <a:p>
            <a:r>
              <a:rPr lang="en-GB" dirty="0" smtClean="0"/>
              <a:t>The oxygen atom becomes a 2- ion.</a:t>
            </a:r>
          </a:p>
          <a:p>
            <a:r>
              <a:rPr lang="en-GB" dirty="0" smtClean="0"/>
              <a:t>Two lithium atoms are needed for every one oxygen atom.</a:t>
            </a:r>
          </a:p>
          <a:p>
            <a:r>
              <a:rPr lang="en-GB" dirty="0" smtClean="0"/>
              <a:t>The formula would be Li</a:t>
            </a:r>
            <a:r>
              <a:rPr lang="en-GB" baseline="-25000" dirty="0" smtClean="0"/>
              <a:t>2</a:t>
            </a:r>
            <a:r>
              <a:rPr lang="en-GB" dirty="0" smtClean="0"/>
              <a:t>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74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Example question – complete the example questions on pages 10 and 11.</a:t>
            </a:r>
            <a:endParaRPr lang="en-US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10" y="2024580"/>
            <a:ext cx="6902142" cy="4597736"/>
          </a:xfrm>
        </p:spPr>
      </p:pic>
      <p:sp>
        <p:nvSpPr>
          <p:cNvPr id="7" name="Rectangle 6"/>
          <p:cNvSpPr/>
          <p:nvPr/>
        </p:nvSpPr>
        <p:spPr>
          <a:xfrm>
            <a:off x="1541915" y="3415507"/>
            <a:ext cx="8140931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magnesium loses 2 electron(s) to become 2+ion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oxygen gains 2 electron(s) to become 2-ion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(electrostatic) attraction between oppositely charged ions</a:t>
            </a:r>
          </a:p>
        </p:txBody>
      </p:sp>
    </p:spTree>
    <p:extLst>
      <p:ext uri="{BB962C8B-B14F-4D97-AF65-F5344CB8AC3E}">
        <p14:creationId xmlns:p14="http://schemas.microsoft.com/office/powerpoint/2010/main" val="383648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38" y="897139"/>
            <a:ext cx="7288323" cy="4822017"/>
          </a:xfrm>
        </p:spPr>
      </p:pic>
      <p:sp>
        <p:nvSpPr>
          <p:cNvPr id="7" name="Rectangle 6"/>
          <p:cNvSpPr/>
          <p:nvPr/>
        </p:nvSpPr>
        <p:spPr>
          <a:xfrm>
            <a:off x="4050099" y="4004401"/>
            <a:ext cx="7126778" cy="22467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magnesium </a:t>
            </a:r>
            <a:r>
              <a:rPr lang="en-GB" sz="2800" dirty="0" smtClean="0"/>
              <a:t>loses 2 </a:t>
            </a:r>
            <a:r>
              <a:rPr lang="en-GB" sz="2800" dirty="0"/>
              <a:t>electrons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Magnesium becomes a 2+ ion.</a:t>
            </a: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chlorine gains an </a:t>
            </a:r>
            <a:r>
              <a:rPr lang="en-GB" sz="2800" dirty="0" smtClean="0"/>
              <a:t>electron to become a 1- ion.</a:t>
            </a: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two atoms of </a:t>
            </a:r>
            <a:r>
              <a:rPr lang="en-GB" sz="2800" dirty="0" smtClean="0"/>
              <a:t>chlorine are needed to </a:t>
            </a:r>
            <a:r>
              <a:rPr lang="en-GB" sz="2800" dirty="0"/>
              <a:t>gain one electron each</a:t>
            </a:r>
          </a:p>
        </p:txBody>
      </p:sp>
    </p:spTree>
    <p:extLst>
      <p:ext uri="{BB962C8B-B14F-4D97-AF65-F5344CB8AC3E}">
        <p14:creationId xmlns:p14="http://schemas.microsoft.com/office/powerpoint/2010/main" val="297544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Recap quiz on your mini whiteboard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is an ion?</a:t>
            </a:r>
          </a:p>
          <a:p>
            <a:r>
              <a:rPr lang="en-GB" dirty="0" smtClean="0"/>
              <a:t>A charged particle formed when atoms lose or gain electrons.</a:t>
            </a:r>
          </a:p>
          <a:p>
            <a:r>
              <a:rPr lang="en-GB" dirty="0" smtClean="0"/>
              <a:t>Describe what an ionic bond is.</a:t>
            </a:r>
          </a:p>
          <a:p>
            <a:r>
              <a:rPr lang="en-GB" dirty="0" smtClean="0"/>
              <a:t>A strong electrostatic force between oppositely charged ions.</a:t>
            </a:r>
          </a:p>
          <a:p>
            <a:r>
              <a:rPr lang="en-GB" dirty="0" smtClean="0"/>
              <a:t>Describe the structure of ionic compounds.</a:t>
            </a:r>
          </a:p>
          <a:p>
            <a:r>
              <a:rPr lang="en-GB" dirty="0" smtClean="0"/>
              <a:t>A giant ionic lattice.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89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Properties of ionic compounds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26" b="27778"/>
          <a:stretch/>
        </p:blipFill>
        <p:spPr>
          <a:xfrm>
            <a:off x="2384367" y="1862052"/>
            <a:ext cx="7736631" cy="30444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16181" y="5077907"/>
            <a:ext cx="1022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Ionic compounds are usually solids at room temperature.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8650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347870"/>
            <a:ext cx="10782993" cy="3225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u="sng" dirty="0" smtClean="0"/>
              <a:t>On your mini whiteboard</a:t>
            </a:r>
          </a:p>
          <a:p>
            <a:r>
              <a:rPr lang="en-GB" dirty="0" smtClean="0"/>
              <a:t>How would you describe the melting point of ionic compounds?</a:t>
            </a:r>
          </a:p>
          <a:p>
            <a:r>
              <a:rPr lang="en-GB" dirty="0" smtClean="0"/>
              <a:t>Describe the forces between the particles in a solid compared to a liquid.</a:t>
            </a:r>
          </a:p>
          <a:p>
            <a:r>
              <a:rPr lang="en-GB" dirty="0" smtClean="0"/>
              <a:t>How would you turn a solid into a liquid? </a:t>
            </a:r>
          </a:p>
          <a:p>
            <a:r>
              <a:rPr lang="en-GB" dirty="0" smtClean="0"/>
              <a:t>How much energy would you need if the substance contained ionic bonds?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26" b="27778"/>
          <a:stretch/>
        </p:blipFill>
        <p:spPr>
          <a:xfrm>
            <a:off x="2085108" y="303379"/>
            <a:ext cx="7736631" cy="304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53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Properties of ionic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On your mini whiteboard</a:t>
            </a:r>
          </a:p>
          <a:p>
            <a:r>
              <a:rPr lang="en-GB" dirty="0" smtClean="0"/>
              <a:t>What is needed to conduct electricity?</a:t>
            </a:r>
          </a:p>
          <a:p>
            <a:r>
              <a:rPr lang="en-GB" dirty="0" smtClean="0"/>
              <a:t>Why can dissolved or molten ionic compounds conduct electricity but not solids?</a:t>
            </a:r>
            <a:endParaRPr lang="en-US" dirty="0"/>
          </a:p>
        </p:txBody>
      </p:sp>
      <p:pic>
        <p:nvPicPr>
          <p:cNvPr id="4" name="Picture 3" descr="Image result for ionic compounds properties">
            <a:hlinkClick r:id="rId2"/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16" b="12572"/>
          <a:stretch/>
        </p:blipFill>
        <p:spPr bwMode="auto">
          <a:xfrm>
            <a:off x="4618210" y="3444498"/>
            <a:ext cx="2680365" cy="30394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9981" y="4065131"/>
            <a:ext cx="4055225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We need a charge particle.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Do ionic compounds contain charged particles?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813962" y="3840827"/>
            <a:ext cx="3831677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What does the charged particle need to be able to do to carry a charge throughout the substance?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7140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6" y="6329363"/>
            <a:ext cx="436562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1" name="TextBox 9"/>
          <p:cNvGrpSpPr>
            <a:grpSpLocks/>
          </p:cNvGrpSpPr>
          <p:nvPr/>
        </p:nvGrpSpPr>
        <p:grpSpPr bwMode="auto">
          <a:xfrm>
            <a:off x="133004" y="304801"/>
            <a:ext cx="10276234" cy="2359025"/>
            <a:chOff x="96" y="96"/>
            <a:chExt cx="5520" cy="1088"/>
          </a:xfrm>
        </p:grpSpPr>
        <p:pic>
          <p:nvPicPr>
            <p:cNvPr id="43015" name="TextBox 9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96"/>
              <a:ext cx="5520" cy="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16" name="Text Box 3"/>
            <p:cNvSpPr txBox="1">
              <a:spLocks noChangeArrowheads="1"/>
            </p:cNvSpPr>
            <p:nvPr/>
          </p:nvSpPr>
          <p:spPr bwMode="auto">
            <a:xfrm>
              <a:off x="113" y="119"/>
              <a:ext cx="5489" cy="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en-GB" altLang="en-US" sz="2400" b="1" u="sng" dirty="0">
                  <a:solidFill>
                    <a:srgbClr val="000000"/>
                  </a:solidFill>
                  <a:latin typeface="+mn-lt"/>
                  <a:ea typeface="ヒラギノ角ゴ ProN W3"/>
                  <a:cs typeface="ヒラギノ角ゴ ProN W3"/>
                  <a:sym typeface="Lucida Grande"/>
                </a:rPr>
                <a:t>Learning Focus </a:t>
              </a:r>
              <a:r>
                <a:rPr lang="en-GB" altLang="en-US" sz="2400" b="1" u="sng" dirty="0" smtClean="0">
                  <a:solidFill>
                    <a:srgbClr val="000000"/>
                  </a:solidFill>
                  <a:latin typeface="+mn-lt"/>
                  <a:ea typeface="ヒラギノ角ゴ ProN W3"/>
                  <a:cs typeface="ヒラギノ角ゴ ProN W3"/>
                  <a:sym typeface="Lucida Grande"/>
                </a:rPr>
                <a:t>–how </a:t>
              </a:r>
              <a:r>
                <a:rPr lang="en-GB" altLang="en-US" sz="2400" b="1" u="sng" dirty="0">
                  <a:solidFill>
                    <a:srgbClr val="000000"/>
                  </a:solidFill>
                  <a:latin typeface="+mn-lt"/>
                  <a:ea typeface="ヒラギノ角ゴ ProN W3"/>
                  <a:cs typeface="ヒラギノ角ゴ ProN W3"/>
                  <a:sym typeface="Lucida Grande"/>
                </a:rPr>
                <a:t>does </a:t>
              </a:r>
              <a:r>
                <a:rPr lang="en-GB" altLang="en-US" sz="2400" b="1" u="sng" dirty="0">
                  <a:solidFill>
                    <a:srgbClr val="000000"/>
                  </a:solidFill>
                  <a:ea typeface="ヒラギノ角ゴ ProN W3"/>
                  <a:cs typeface="ヒラギノ角ゴ ProN W3"/>
                  <a:sym typeface="Lucida Grande"/>
                </a:rPr>
                <a:t>ionic bonding </a:t>
              </a:r>
              <a:r>
                <a:rPr lang="en-GB" altLang="en-US" sz="2400" b="1" u="sng" dirty="0" smtClean="0">
                  <a:solidFill>
                    <a:srgbClr val="000000"/>
                  </a:solidFill>
                  <a:latin typeface="+mn-lt"/>
                  <a:ea typeface="ヒラギノ角ゴ ProN W3"/>
                  <a:cs typeface="ヒラギノ角ゴ ProN W3"/>
                  <a:sym typeface="Lucida Grande"/>
                </a:rPr>
                <a:t>relate </a:t>
              </a:r>
              <a:r>
                <a:rPr lang="en-GB" altLang="en-US" sz="2400" b="1" u="sng" dirty="0">
                  <a:solidFill>
                    <a:srgbClr val="000000"/>
                  </a:solidFill>
                  <a:latin typeface="+mn-lt"/>
                  <a:ea typeface="ヒラギノ角ゴ ProN W3"/>
                  <a:cs typeface="ヒラギノ角ゴ ProN W3"/>
                  <a:sym typeface="Lucida Grande"/>
                </a:rPr>
                <a:t>to a </a:t>
              </a:r>
              <a:r>
                <a:rPr lang="en-GB" altLang="en-US" sz="2400" b="1" u="sng" dirty="0" smtClean="0">
                  <a:solidFill>
                    <a:srgbClr val="000000"/>
                  </a:solidFill>
                  <a:latin typeface="+mn-lt"/>
                  <a:ea typeface="ヒラギノ角ゴ ProN W3"/>
                  <a:cs typeface="ヒラギノ角ゴ ProN W3"/>
                  <a:sym typeface="Lucida Grande"/>
                </a:rPr>
                <a:t>substance's </a:t>
              </a:r>
              <a:r>
                <a:rPr lang="en-GB" altLang="en-US" sz="2400" b="1" u="sng" dirty="0">
                  <a:solidFill>
                    <a:srgbClr val="000000"/>
                  </a:solidFill>
                  <a:latin typeface="+mn-lt"/>
                  <a:ea typeface="ヒラギノ角ゴ ProN W3"/>
                  <a:cs typeface="ヒラギノ角ゴ ProN W3"/>
                  <a:sym typeface="Lucida Grande"/>
                </a:rPr>
                <a:t>properties?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2600" b="1" dirty="0">
                <a:solidFill>
                  <a:srgbClr val="000000"/>
                </a:solidFill>
                <a:latin typeface="+mn-lt"/>
                <a:ea typeface="ヒラギノ角ゴ ProN W3"/>
                <a:cs typeface="ヒラギノ角ゴ ProN W3"/>
                <a:sym typeface="Lucida Grande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600" b="1" dirty="0">
                  <a:solidFill>
                    <a:srgbClr val="000000"/>
                  </a:solidFill>
                  <a:latin typeface="+mn-lt"/>
                  <a:ea typeface="ヒラギノ角ゴ ProN W3"/>
                  <a:cs typeface="ヒラギノ角ゴ ProN W3"/>
                  <a:sym typeface="Lucida Grande"/>
                </a:rPr>
                <a:t>Key terms: ion, electrostatic, oppositely charged, attraction, giant lattice, electrons</a:t>
              </a:r>
            </a:p>
          </p:txBody>
        </p:sp>
      </p:grpSp>
      <p:grpSp>
        <p:nvGrpSpPr>
          <p:cNvPr id="43012" name="TextBox 10"/>
          <p:cNvGrpSpPr>
            <a:grpSpLocks/>
          </p:cNvGrpSpPr>
          <p:nvPr/>
        </p:nvGrpSpPr>
        <p:grpSpPr bwMode="auto">
          <a:xfrm>
            <a:off x="165127" y="2813050"/>
            <a:ext cx="11439501" cy="3385964"/>
            <a:chOff x="-697" y="1232"/>
            <a:chExt cx="7080" cy="736"/>
          </a:xfrm>
        </p:grpSpPr>
        <p:pic>
          <p:nvPicPr>
            <p:cNvPr id="43013" name="TextBox 10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97" y="1232"/>
              <a:ext cx="7080" cy="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4" name="Text Box 6"/>
            <p:cNvSpPr txBox="1">
              <a:spLocks noChangeArrowheads="1"/>
            </p:cNvSpPr>
            <p:nvPr/>
          </p:nvSpPr>
          <p:spPr bwMode="auto">
            <a:xfrm>
              <a:off x="-521" y="1304"/>
              <a:ext cx="6904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57200">
                <a:defRPr>
                  <a:solidFill>
                    <a:srgbClr val="000000"/>
                  </a:solidFill>
                  <a:latin typeface="Lucida Grande" pitchFamily="-84" charset="0"/>
                  <a:ea typeface="ヒラギノ角ゴ ProN W3" pitchFamily="-84" charset="-128"/>
                  <a:sym typeface="Lucida Grande" pitchFamily="-84" charset="0"/>
                </a:defRPr>
              </a:lvl1pPr>
              <a:lvl2pPr marL="742950" indent="-285750" defTabSz="457200">
                <a:defRPr>
                  <a:solidFill>
                    <a:srgbClr val="000000"/>
                  </a:solidFill>
                  <a:latin typeface="Lucida Grande" pitchFamily="-84" charset="0"/>
                  <a:ea typeface="ヒラギノ角ゴ ProN W3" pitchFamily="-84" charset="-128"/>
                  <a:sym typeface="Lucida Grande" pitchFamily="-84" charset="0"/>
                </a:defRPr>
              </a:lvl2pPr>
              <a:lvl3pPr marL="1143000" indent="-228600" defTabSz="457200">
                <a:defRPr>
                  <a:solidFill>
                    <a:srgbClr val="000000"/>
                  </a:solidFill>
                  <a:latin typeface="Lucida Grande" pitchFamily="-84" charset="0"/>
                  <a:ea typeface="ヒラギノ角ゴ ProN W3" pitchFamily="-84" charset="-128"/>
                  <a:sym typeface="Lucida Grande" pitchFamily="-84" charset="0"/>
                </a:defRPr>
              </a:lvl3pPr>
              <a:lvl4pPr marL="1600200" indent="-228600" defTabSz="457200">
                <a:defRPr>
                  <a:solidFill>
                    <a:srgbClr val="000000"/>
                  </a:solidFill>
                  <a:latin typeface="Lucida Grande" pitchFamily="-84" charset="0"/>
                  <a:ea typeface="ヒラギノ角ゴ ProN W3" pitchFamily="-84" charset="-128"/>
                  <a:sym typeface="Lucida Grande" pitchFamily="-84" charset="0"/>
                </a:defRPr>
              </a:lvl4pPr>
              <a:lvl5pPr marL="2057400" indent="-228600" defTabSz="457200">
                <a:defRPr>
                  <a:solidFill>
                    <a:srgbClr val="000000"/>
                  </a:solidFill>
                  <a:latin typeface="Lucida Grande" pitchFamily="-84" charset="0"/>
                  <a:ea typeface="ヒラギノ角ゴ ProN W3" pitchFamily="-84" charset="-128"/>
                  <a:sym typeface="Lucida Grande" pitchFamily="-8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Lucida Grande" pitchFamily="-84" charset="0"/>
                  <a:ea typeface="ヒラギノ角ゴ ProN W3" pitchFamily="-84" charset="-128"/>
                  <a:sym typeface="Lucida Grande" pitchFamily="-8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Lucida Grande" pitchFamily="-84" charset="0"/>
                  <a:ea typeface="ヒラギノ角ゴ ProN W3" pitchFamily="-84" charset="-128"/>
                  <a:sym typeface="Lucida Grande" pitchFamily="-8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Lucida Grande" pitchFamily="-84" charset="0"/>
                  <a:ea typeface="ヒラギノ角ゴ ProN W3" pitchFamily="-84" charset="-128"/>
                  <a:sym typeface="Lucida Grande" pitchFamily="-8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Lucida Grande" pitchFamily="-84" charset="0"/>
                  <a:ea typeface="ヒラギノ角ゴ ProN W3" pitchFamily="-84" charset="-128"/>
                  <a:sym typeface="Lucida Grande" pitchFamily="-84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 sz="2400" b="1" u="sng" dirty="0">
                  <a:latin typeface="+mn-lt"/>
                </a:rPr>
                <a:t>Learning Outcomes</a:t>
              </a:r>
            </a:p>
            <a:p>
              <a:pPr marL="457200" indent="-457200" eaLnBrk="1" hangingPunct="1">
                <a:buAutoNum type="arabicPeriod"/>
                <a:defRPr/>
              </a:pPr>
              <a:r>
                <a:rPr lang="en-GB" altLang="en-US" sz="2400" dirty="0">
                  <a:latin typeface="+mn-lt"/>
                </a:rPr>
                <a:t>I can </a:t>
              </a:r>
              <a:r>
                <a:rPr lang="en-GB" altLang="en-US" sz="2400" dirty="0" smtClean="0">
                  <a:latin typeface="+mn-lt"/>
                </a:rPr>
                <a:t>give the definition of an atom, element and compound.</a:t>
              </a:r>
            </a:p>
            <a:p>
              <a:pPr marL="457200" indent="-457200" eaLnBrk="1" hangingPunct="1">
                <a:buAutoNum type="arabicPeriod"/>
                <a:defRPr/>
              </a:pPr>
              <a:r>
                <a:rPr lang="en-GB" altLang="en-US" sz="2400" dirty="0" smtClean="0">
                  <a:latin typeface="+mn-lt"/>
                </a:rPr>
                <a:t>I can describe the structure of an atom</a:t>
              </a:r>
              <a:endParaRPr lang="en-GB" altLang="en-US" sz="2400" dirty="0">
                <a:latin typeface="+mn-lt"/>
              </a:endParaRPr>
            </a:p>
            <a:p>
              <a:pPr marL="457200" indent="-457200" eaLnBrk="1" hangingPunct="1">
                <a:buAutoNum type="arabicPeriod"/>
                <a:defRPr/>
              </a:pPr>
              <a:r>
                <a:rPr lang="en-GB" altLang="en-US" sz="2400" dirty="0">
                  <a:latin typeface="+mn-lt"/>
                </a:rPr>
                <a:t>I can </a:t>
              </a:r>
              <a:r>
                <a:rPr lang="en-GB" altLang="en-US" sz="2400" dirty="0" smtClean="0">
                  <a:latin typeface="+mn-lt"/>
                </a:rPr>
                <a:t>explain how atoms become ions.</a:t>
              </a:r>
              <a:endParaRPr lang="en-GB" altLang="en-US" sz="2400" dirty="0">
                <a:latin typeface="+mn-lt"/>
              </a:endParaRPr>
            </a:p>
            <a:p>
              <a:pPr marL="457200" indent="-457200" eaLnBrk="1" hangingPunct="1">
                <a:buAutoNum type="arabicPeriod"/>
                <a:defRPr/>
              </a:pPr>
              <a:r>
                <a:rPr lang="en-GB" altLang="en-US" sz="2400" dirty="0">
                  <a:latin typeface="+mn-lt"/>
                </a:rPr>
                <a:t>I can </a:t>
              </a:r>
              <a:r>
                <a:rPr lang="en-GB" altLang="en-US" sz="2400" dirty="0" smtClean="0">
                  <a:latin typeface="+mn-lt"/>
                </a:rPr>
                <a:t>describe an ionic bond.</a:t>
              </a:r>
              <a:endParaRPr lang="en-GB" altLang="en-US" sz="2400" dirty="0">
                <a:latin typeface="+mn-lt"/>
              </a:endParaRPr>
            </a:p>
            <a:p>
              <a:pPr marL="457200" indent="-457200" eaLnBrk="1" hangingPunct="1">
                <a:buAutoNum type="arabicPeriod"/>
                <a:defRPr/>
              </a:pPr>
              <a:r>
                <a:rPr lang="en-GB" altLang="en-US" sz="2400" dirty="0">
                  <a:latin typeface="+mn-lt"/>
                </a:rPr>
                <a:t>I can </a:t>
              </a:r>
              <a:r>
                <a:rPr lang="en-GB" altLang="en-US" sz="2400" dirty="0" smtClean="0">
                  <a:latin typeface="+mn-lt"/>
                </a:rPr>
                <a:t>explain how ionic bonds are formed in terms of electrons.</a:t>
              </a:r>
              <a:endParaRPr lang="en-GB" altLang="en-US" sz="2400" dirty="0">
                <a:latin typeface="+mn-lt"/>
              </a:endParaRPr>
            </a:p>
            <a:p>
              <a:pPr marL="457200" indent="-457200" eaLnBrk="1" hangingPunct="1">
                <a:buAutoNum type="arabicPeriod"/>
                <a:defRPr/>
              </a:pPr>
              <a:r>
                <a:rPr lang="en-GB" altLang="en-US" sz="2400" dirty="0">
                  <a:latin typeface="+mn-lt"/>
                </a:rPr>
                <a:t>I can explain </a:t>
              </a:r>
              <a:r>
                <a:rPr lang="en-GB" altLang="en-US" sz="2400" dirty="0" smtClean="0">
                  <a:latin typeface="+mn-lt"/>
                </a:rPr>
                <a:t>how ionic bonds relate to the properties of an ionic compound.</a:t>
              </a:r>
              <a:endParaRPr lang="en-GB" altLang="en-US" sz="24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77533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Properties of ionic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On your mini whiteboard</a:t>
            </a:r>
          </a:p>
          <a:p>
            <a:r>
              <a:rPr lang="en-GB" dirty="0" smtClean="0"/>
              <a:t>Why do ionic compounds dissolve in water? Use the picture to support your explanation.</a:t>
            </a:r>
            <a:endParaRPr lang="en-US" dirty="0"/>
          </a:p>
        </p:txBody>
      </p:sp>
      <p:pic>
        <p:nvPicPr>
          <p:cNvPr id="4" name="Picture 3" descr="http://www.ck12.org/flx/show/THUMB_POSTCARD/image/user%3Ack12editor/201411241416847258051471_9d45b441d33636dc254416ab832f77b3-201411241416847572753431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5"/>
          <a:stretch/>
        </p:blipFill>
        <p:spPr bwMode="auto">
          <a:xfrm>
            <a:off x="1612671" y="3372483"/>
            <a:ext cx="3491778" cy="25461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17179" y="3691464"/>
            <a:ext cx="470361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 water molecules are breaking apart the lattice.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1077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Answer the questions in your booklet.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5" y="1811412"/>
            <a:ext cx="9434925" cy="5046588"/>
          </a:xfrm>
        </p:spPr>
      </p:pic>
      <p:sp>
        <p:nvSpPr>
          <p:cNvPr id="5" name="TextBox 4"/>
          <p:cNvSpPr txBox="1"/>
          <p:nvPr/>
        </p:nvSpPr>
        <p:spPr>
          <a:xfrm>
            <a:off x="1080655" y="2294313"/>
            <a:ext cx="10108276" cy="8925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 smtClean="0"/>
              <a:t>They have strong electrostatic forces between oppositely charged 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 smtClean="0"/>
              <a:t>A lot of energy is needed to overcome these forces.</a:t>
            </a:r>
            <a:endParaRPr lang="en-US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1080655" y="4073096"/>
            <a:ext cx="985889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 water molecules break apart the lattice</a:t>
            </a:r>
            <a:r>
              <a:rPr lang="en-GB" dirty="0" smtClean="0"/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5885" y="5669280"/>
            <a:ext cx="11876116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The ions need to be able to move to carry a charge throughout the substance.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The ions can move when liquid but not when solid.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3389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Example question – answer the questions on pages 12 and 13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34" y="2440983"/>
            <a:ext cx="11334583" cy="2845912"/>
          </a:xfrm>
        </p:spPr>
      </p:pic>
      <p:sp>
        <p:nvSpPr>
          <p:cNvPr id="3" name="TextBox 2"/>
          <p:cNvSpPr txBox="1"/>
          <p:nvPr/>
        </p:nvSpPr>
        <p:spPr>
          <a:xfrm>
            <a:off x="617734" y="3325091"/>
            <a:ext cx="9984971" cy="16619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There are strong electrostatic forces between the oppositely charged 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A lot of energy is needed to overcome these forces.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15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05" y="515389"/>
            <a:ext cx="9639700" cy="5730962"/>
          </a:xfrm>
        </p:spPr>
      </p:pic>
      <p:sp>
        <p:nvSpPr>
          <p:cNvPr id="3" name="TextBox 2"/>
          <p:cNvSpPr txBox="1"/>
          <p:nvPr/>
        </p:nvSpPr>
        <p:spPr>
          <a:xfrm>
            <a:off x="990758" y="2334429"/>
            <a:ext cx="9823593" cy="16619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The ions in a solid are unable to move.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This means the ions cannot carry a charge throughout the structure.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758" y="5353396"/>
            <a:ext cx="10031918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The ions can moved when the ionic compound is a liquid.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This means they can carry a charge throughout the structure.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2111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Part 3 - Electrolysis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On your mini whiteboard draw the diagram below and add as many labels as you can.</a:t>
            </a:r>
          </a:p>
          <a:p>
            <a:r>
              <a:rPr lang="en-GB" dirty="0" smtClean="0"/>
              <a:t>Add any other notes or key words about electrolysis.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5" b="42246"/>
          <a:stretch/>
        </p:blipFill>
        <p:spPr>
          <a:xfrm>
            <a:off x="2247530" y="3782898"/>
            <a:ext cx="8461710" cy="239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72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22" y="223018"/>
            <a:ext cx="10353178" cy="6134686"/>
          </a:xfrm>
        </p:spPr>
      </p:pic>
      <p:sp>
        <p:nvSpPr>
          <p:cNvPr id="3" name="TextBox 2"/>
          <p:cNvSpPr txBox="1"/>
          <p:nvPr/>
        </p:nvSpPr>
        <p:spPr>
          <a:xfrm>
            <a:off x="1379913" y="1690688"/>
            <a:ext cx="2892829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Positive electrode</a:t>
            </a:r>
          </a:p>
          <a:p>
            <a:r>
              <a:rPr lang="en-GB" sz="2800" dirty="0" smtClean="0"/>
              <a:t>Anode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949737" y="1371051"/>
            <a:ext cx="2989812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Negative electrode</a:t>
            </a:r>
          </a:p>
          <a:p>
            <a:r>
              <a:rPr lang="en-GB" sz="2800" dirty="0" smtClean="0"/>
              <a:t>Cathode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193279" y="3331084"/>
            <a:ext cx="300920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Electrolyte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99619" y="5433145"/>
            <a:ext cx="11355184" cy="12311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This is the liquid we are electrolysing. This will be a molten or dissolved ionic compound, we use </a:t>
            </a:r>
            <a:r>
              <a:rPr lang="en-GB" sz="2800" dirty="0"/>
              <a:t>electricity to split an ionic compound into its elements.</a:t>
            </a:r>
            <a:endParaRPr lang="en-US" sz="2800" dirty="0"/>
          </a:p>
          <a:p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384175" y="3290361"/>
            <a:ext cx="809104" cy="30233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74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Linking electrolysis to ionic compound properties.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80"/>
          <a:stretch/>
        </p:blipFill>
        <p:spPr>
          <a:xfrm>
            <a:off x="863585" y="2211185"/>
            <a:ext cx="10490215" cy="2676698"/>
          </a:xfrm>
        </p:spPr>
      </p:pic>
      <p:sp>
        <p:nvSpPr>
          <p:cNvPr id="3" name="TextBox 2"/>
          <p:cNvSpPr txBox="1"/>
          <p:nvPr/>
        </p:nvSpPr>
        <p:spPr>
          <a:xfrm>
            <a:off x="1130531" y="3549534"/>
            <a:ext cx="9925396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The ions need to be able to move towards an electrode to form a neutral atom.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The ions cannot move in a solid.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2064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867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Example question page 15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794" y="1704758"/>
            <a:ext cx="6032830" cy="5153242"/>
          </a:xfrm>
        </p:spPr>
      </p:pic>
      <p:sp>
        <p:nvSpPr>
          <p:cNvPr id="3" name="Rectangle 2"/>
          <p:cNvSpPr/>
          <p:nvPr/>
        </p:nvSpPr>
        <p:spPr>
          <a:xfrm>
            <a:off x="5807825" y="3939537"/>
            <a:ext cx="6096000" cy="23980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817245" marR="360045" indent="-4572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because </a:t>
            </a:r>
            <a:r>
              <a:rPr lang="en-GB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ions can </a:t>
            </a:r>
            <a:r>
              <a:rPr lang="en-GB" sz="2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move</a:t>
            </a:r>
            <a:endParaRPr lang="en-US" sz="28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7245" marR="360045" indent="-4572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GB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electrodes</a:t>
            </a:r>
            <a:endParaRPr lang="en-US" sz="28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7245" marR="360045" indent="-4572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or</a:t>
            </a:r>
          </a:p>
          <a:p>
            <a:pPr marL="817245" marR="360045" indent="-4572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The ions can carry a charge</a:t>
            </a:r>
            <a:endParaRPr lang="en-US" sz="2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47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" y="1903931"/>
            <a:ext cx="10623809" cy="3233334"/>
          </a:xfrm>
        </p:spPr>
      </p:pic>
      <p:sp>
        <p:nvSpPr>
          <p:cNvPr id="3" name="Rectangle 2"/>
          <p:cNvSpPr/>
          <p:nvPr/>
        </p:nvSpPr>
        <p:spPr>
          <a:xfrm>
            <a:off x="2892828" y="3067403"/>
            <a:ext cx="5586153" cy="20903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080135" marR="720090" indent="-360045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because there are </a:t>
            </a:r>
            <a:r>
              <a:rPr lang="en-GB" sz="2800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ions</a:t>
            </a:r>
            <a:r>
              <a:rPr lang="en-GB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in sodium </a:t>
            </a:r>
            <a:r>
              <a:rPr lang="en-GB" sz="2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chloride</a:t>
            </a:r>
            <a:endParaRPr lang="en-US" sz="28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0135" marR="720090" indent="-360045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GB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can move </a:t>
            </a:r>
            <a:r>
              <a:rPr lang="en-GB" sz="2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carry </a:t>
            </a:r>
            <a:r>
              <a:rPr lang="en-GB" sz="2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a charge</a:t>
            </a:r>
            <a:endParaRPr lang="en-US" sz="2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30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Recap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78" y="2344898"/>
            <a:ext cx="10007044" cy="3557138"/>
          </a:xfrm>
        </p:spPr>
      </p:pic>
      <p:sp>
        <p:nvSpPr>
          <p:cNvPr id="3" name="TextBox 2"/>
          <p:cNvSpPr txBox="1"/>
          <p:nvPr/>
        </p:nvSpPr>
        <p:spPr>
          <a:xfrm>
            <a:off x="3192087" y="2328981"/>
            <a:ext cx="716557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en-GB" sz="2800" dirty="0" smtClean="0"/>
              <a:t>A charged particle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621876" y="3524597"/>
            <a:ext cx="5602779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Metal atoms lose electrons to form positively charged ions.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937759" y="4655860"/>
            <a:ext cx="5602779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Non-metal atoms gain electrons to form negatively charged ions.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431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60108" y="217756"/>
            <a:ext cx="11099464" cy="7620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en-GB" sz="4800" dirty="0" smtClean="0"/>
              <a:t>Atoms, elements, compounds and mixtures</a:t>
            </a:r>
            <a:endParaRPr lang="en-GB" sz="4800" dirty="0"/>
          </a:p>
        </p:txBody>
      </p:sp>
      <p:sp>
        <p:nvSpPr>
          <p:cNvPr id="14339" name="Text Box 34"/>
          <p:cNvSpPr txBox="1">
            <a:spLocks noChangeArrowheads="1"/>
          </p:cNvSpPr>
          <p:nvPr/>
        </p:nvSpPr>
        <p:spPr bwMode="auto">
          <a:xfrm>
            <a:off x="304800" y="914400"/>
            <a:ext cx="11277600" cy="1981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48768" tIns="48768" rIns="48768" bIns="48768"/>
          <a:lstStyle/>
          <a:p>
            <a:endParaRPr lang="en-GB" sz="3200" u="sng" dirty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000000"/>
                </a:solidFill>
              </a:rPr>
              <a:t>On your whiteboard write 1-4.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000000"/>
                </a:solidFill>
              </a:rPr>
              <a:t>Identify which is the atom, element, compound and mixture.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000000"/>
                </a:solidFill>
              </a:rPr>
              <a:t>Give a reason for each of your choices.</a:t>
            </a:r>
            <a:endParaRPr lang="en-GB" sz="2667" dirty="0">
              <a:solidFill>
                <a:srgbClr val="000000"/>
              </a:solidFill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1117600" y="3581368"/>
            <a:ext cx="10566400" cy="1834902"/>
            <a:chOff x="106684783" y="105480150"/>
            <a:chExt cx="7007192" cy="1155844"/>
          </a:xfrm>
        </p:grpSpPr>
        <p:grpSp>
          <p:nvGrpSpPr>
            <p:cNvPr id="3" name="Group 36"/>
            <p:cNvGrpSpPr>
              <a:grpSpLocks/>
            </p:cNvGrpSpPr>
            <p:nvPr/>
          </p:nvGrpSpPr>
          <p:grpSpPr bwMode="auto">
            <a:xfrm>
              <a:off x="108563775" y="105480150"/>
              <a:ext cx="1447797" cy="1116000"/>
              <a:chOff x="105935775" y="107406150"/>
              <a:chExt cx="1447797" cy="1219197"/>
            </a:xfrm>
          </p:grpSpPr>
          <p:sp>
            <p:nvSpPr>
              <p:cNvPr id="14372" name="Rectangle 7"/>
              <p:cNvSpPr>
                <a:spLocks noChangeArrowheads="1"/>
              </p:cNvSpPr>
              <p:nvPr/>
            </p:nvSpPr>
            <p:spPr bwMode="auto">
              <a:xfrm>
                <a:off x="105935775" y="107406150"/>
                <a:ext cx="1447797" cy="1219197"/>
              </a:xfrm>
              <a:prstGeom prst="rect">
                <a:avLst/>
              </a:prstGeom>
              <a:noFill/>
              <a:ln w="2857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 sz="2400">
                  <a:solidFill>
                    <a:srgbClr val="000000"/>
                  </a:solidFill>
                </a:endParaRPr>
              </a:p>
              <a:p>
                <a:pPr algn="ctr"/>
                <a:endParaRPr lang="en-GB" sz="2400"/>
              </a:p>
            </p:txBody>
          </p:sp>
          <p:sp>
            <p:nvSpPr>
              <p:cNvPr id="14373" name="Oval 19"/>
              <p:cNvSpPr>
                <a:spLocks noChangeArrowheads="1"/>
              </p:cNvSpPr>
              <p:nvPr/>
            </p:nvSpPr>
            <p:spPr bwMode="auto">
              <a:xfrm>
                <a:off x="106545378" y="107939547"/>
                <a:ext cx="241301" cy="265112"/>
              </a:xfrm>
              <a:prstGeom prst="ellipse">
                <a:avLst/>
              </a:prstGeom>
              <a:solidFill>
                <a:srgbClr val="FF00FF"/>
              </a:solidFill>
              <a:ln w="2857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 sz="2400">
                  <a:solidFill>
                    <a:srgbClr val="000000"/>
                  </a:solidFill>
                </a:endParaRPr>
              </a:p>
              <a:p>
                <a:pPr algn="ctr"/>
                <a:endParaRPr lang="en-GB" sz="2400"/>
              </a:p>
            </p:txBody>
          </p:sp>
        </p:grpSp>
        <p:grpSp>
          <p:nvGrpSpPr>
            <p:cNvPr id="4" name="Group 39"/>
            <p:cNvGrpSpPr>
              <a:grpSpLocks/>
            </p:cNvGrpSpPr>
            <p:nvPr/>
          </p:nvGrpSpPr>
          <p:grpSpPr bwMode="auto">
            <a:xfrm>
              <a:off x="106684783" y="105492994"/>
              <a:ext cx="1600200" cy="1143000"/>
              <a:chOff x="106050075" y="107520450"/>
              <a:chExt cx="1600200" cy="1143000"/>
            </a:xfrm>
          </p:grpSpPr>
          <p:sp>
            <p:nvSpPr>
              <p:cNvPr id="14365" name="Rectangle 5"/>
              <p:cNvSpPr>
                <a:spLocks noChangeArrowheads="1"/>
              </p:cNvSpPr>
              <p:nvPr/>
            </p:nvSpPr>
            <p:spPr bwMode="auto">
              <a:xfrm>
                <a:off x="106050075" y="107520450"/>
                <a:ext cx="1600200" cy="1143000"/>
              </a:xfrm>
              <a:prstGeom prst="rect">
                <a:avLst/>
              </a:prstGeom>
              <a:noFill/>
              <a:ln w="2857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GB" sz="2400">
                  <a:solidFill>
                    <a:srgbClr val="000000"/>
                  </a:solidFill>
                </a:endParaRPr>
              </a:p>
              <a:p>
                <a:pPr algn="ctr"/>
                <a:endParaRPr lang="en-GB" sz="2400"/>
              </a:p>
            </p:txBody>
          </p:sp>
          <p:sp>
            <p:nvSpPr>
              <p:cNvPr id="14366" name="Oval 13"/>
              <p:cNvSpPr>
                <a:spLocks noChangeArrowheads="1"/>
              </p:cNvSpPr>
              <p:nvPr/>
            </p:nvSpPr>
            <p:spPr bwMode="auto">
              <a:xfrm>
                <a:off x="106316775" y="108365276"/>
                <a:ext cx="266700" cy="248478"/>
              </a:xfrm>
              <a:prstGeom prst="ellipse">
                <a:avLst/>
              </a:prstGeom>
              <a:solidFill>
                <a:srgbClr val="FF00FF"/>
              </a:solidFill>
              <a:ln w="2857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GB" sz="2400">
                  <a:solidFill>
                    <a:srgbClr val="000000"/>
                  </a:solidFill>
                </a:endParaRPr>
              </a:p>
              <a:p>
                <a:pPr algn="ctr"/>
                <a:endParaRPr lang="en-GB" sz="2400"/>
              </a:p>
            </p:txBody>
          </p:sp>
          <p:sp>
            <p:nvSpPr>
              <p:cNvPr id="14367" name="Oval 14"/>
              <p:cNvSpPr>
                <a:spLocks noChangeArrowheads="1"/>
              </p:cNvSpPr>
              <p:nvPr/>
            </p:nvSpPr>
            <p:spPr bwMode="auto">
              <a:xfrm>
                <a:off x="106156755" y="108216189"/>
                <a:ext cx="266700" cy="248478"/>
              </a:xfrm>
              <a:prstGeom prst="ellipse">
                <a:avLst/>
              </a:prstGeom>
              <a:solidFill>
                <a:srgbClr val="00FF00"/>
              </a:solidFill>
              <a:ln w="2857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GB" sz="2400">
                  <a:solidFill>
                    <a:srgbClr val="000000"/>
                  </a:solidFill>
                </a:endParaRPr>
              </a:p>
              <a:p>
                <a:pPr algn="ctr"/>
                <a:endParaRPr lang="en-GB" sz="2400"/>
              </a:p>
            </p:txBody>
          </p:sp>
          <p:sp>
            <p:nvSpPr>
              <p:cNvPr id="14368" name="Oval 15"/>
              <p:cNvSpPr>
                <a:spLocks noChangeArrowheads="1"/>
              </p:cNvSpPr>
              <p:nvPr/>
            </p:nvSpPr>
            <p:spPr bwMode="auto">
              <a:xfrm>
                <a:off x="106903515" y="108216189"/>
                <a:ext cx="266700" cy="248478"/>
              </a:xfrm>
              <a:prstGeom prst="ellipse">
                <a:avLst/>
              </a:prstGeom>
              <a:solidFill>
                <a:srgbClr val="FF00FF"/>
              </a:solidFill>
              <a:ln w="2857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GB" sz="2400">
                  <a:solidFill>
                    <a:srgbClr val="000000"/>
                  </a:solidFill>
                </a:endParaRPr>
              </a:p>
              <a:p>
                <a:pPr algn="ctr"/>
                <a:endParaRPr lang="en-GB" sz="2400"/>
              </a:p>
            </p:txBody>
          </p:sp>
          <p:sp>
            <p:nvSpPr>
              <p:cNvPr id="14369" name="Oval 16"/>
              <p:cNvSpPr>
                <a:spLocks noChangeArrowheads="1"/>
              </p:cNvSpPr>
              <p:nvPr/>
            </p:nvSpPr>
            <p:spPr bwMode="auto">
              <a:xfrm>
                <a:off x="107116875" y="108116798"/>
                <a:ext cx="266700" cy="248478"/>
              </a:xfrm>
              <a:prstGeom prst="ellipse">
                <a:avLst/>
              </a:prstGeom>
              <a:solidFill>
                <a:srgbClr val="00FF00"/>
              </a:solidFill>
              <a:ln w="2857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GB" sz="2400">
                  <a:solidFill>
                    <a:srgbClr val="000000"/>
                  </a:solidFill>
                </a:endParaRPr>
              </a:p>
              <a:p>
                <a:pPr algn="ctr"/>
                <a:endParaRPr lang="en-GB" sz="2400"/>
              </a:p>
            </p:txBody>
          </p:sp>
          <p:sp>
            <p:nvSpPr>
              <p:cNvPr id="14370" name="Oval 17"/>
              <p:cNvSpPr>
                <a:spLocks noChangeArrowheads="1"/>
              </p:cNvSpPr>
              <p:nvPr/>
            </p:nvSpPr>
            <p:spPr bwMode="auto">
              <a:xfrm>
                <a:off x="106476795" y="107868320"/>
                <a:ext cx="266700" cy="248478"/>
              </a:xfrm>
              <a:prstGeom prst="ellipse">
                <a:avLst/>
              </a:prstGeom>
              <a:solidFill>
                <a:srgbClr val="00FF00"/>
              </a:solidFill>
              <a:ln w="2857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GB" sz="2400">
                  <a:solidFill>
                    <a:srgbClr val="000000"/>
                  </a:solidFill>
                </a:endParaRPr>
              </a:p>
              <a:p>
                <a:pPr algn="ctr"/>
                <a:endParaRPr lang="en-GB" sz="2400"/>
              </a:p>
            </p:txBody>
          </p:sp>
          <p:sp>
            <p:nvSpPr>
              <p:cNvPr id="14371" name="Oval 18"/>
              <p:cNvSpPr>
                <a:spLocks noChangeArrowheads="1"/>
              </p:cNvSpPr>
              <p:nvPr/>
            </p:nvSpPr>
            <p:spPr bwMode="auto">
              <a:xfrm>
                <a:off x="106370115" y="107669537"/>
                <a:ext cx="266700" cy="248478"/>
              </a:xfrm>
              <a:prstGeom prst="ellipse">
                <a:avLst/>
              </a:prstGeom>
              <a:solidFill>
                <a:srgbClr val="FF00FF"/>
              </a:solidFill>
              <a:ln w="2857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GB" sz="2400">
                  <a:solidFill>
                    <a:srgbClr val="000000"/>
                  </a:solidFill>
                </a:endParaRPr>
              </a:p>
              <a:p>
                <a:pPr algn="ctr"/>
                <a:endParaRPr lang="en-GB" sz="2400"/>
              </a:p>
            </p:txBody>
          </p:sp>
        </p:grpSp>
        <p:grpSp>
          <p:nvGrpSpPr>
            <p:cNvPr id="5" name="Group 30"/>
            <p:cNvGrpSpPr>
              <a:grpSpLocks/>
            </p:cNvGrpSpPr>
            <p:nvPr/>
          </p:nvGrpSpPr>
          <p:grpSpPr bwMode="auto">
            <a:xfrm>
              <a:off x="110291775" y="105480150"/>
              <a:ext cx="1443600" cy="1116000"/>
              <a:chOff x="6248400" y="1447800"/>
              <a:chExt cx="2286000" cy="1752600"/>
            </a:xfrm>
          </p:grpSpPr>
          <p:sp>
            <p:nvSpPr>
              <p:cNvPr id="14357" name="Rectangle 8"/>
              <p:cNvSpPr>
                <a:spLocks noChangeArrowheads="1"/>
              </p:cNvSpPr>
              <p:nvPr/>
            </p:nvSpPr>
            <p:spPr bwMode="auto">
              <a:xfrm>
                <a:off x="6248400" y="1447800"/>
                <a:ext cx="2286000" cy="1752600"/>
              </a:xfrm>
              <a:prstGeom prst="rect">
                <a:avLst/>
              </a:prstGeom>
              <a:noFill/>
              <a:ln w="2857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GB" sz="2400">
                  <a:solidFill>
                    <a:srgbClr val="000000"/>
                  </a:solidFill>
                </a:endParaRPr>
              </a:p>
              <a:p>
                <a:pPr algn="ctr"/>
                <a:endParaRPr lang="en-GB" sz="2400"/>
              </a:p>
            </p:txBody>
          </p:sp>
          <p:sp>
            <p:nvSpPr>
              <p:cNvPr id="14358" name="Oval 20"/>
              <p:cNvSpPr>
                <a:spLocks noChangeArrowheads="1"/>
              </p:cNvSpPr>
              <p:nvPr/>
            </p:nvSpPr>
            <p:spPr bwMode="auto">
              <a:xfrm>
                <a:off x="6477000" y="2743200"/>
                <a:ext cx="381000" cy="381000"/>
              </a:xfrm>
              <a:prstGeom prst="ellipse">
                <a:avLst/>
              </a:prstGeom>
              <a:solidFill>
                <a:srgbClr val="FF00FF"/>
              </a:solidFill>
              <a:ln w="2857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GB" sz="2400">
                  <a:solidFill>
                    <a:srgbClr val="000000"/>
                  </a:solidFill>
                </a:endParaRPr>
              </a:p>
              <a:p>
                <a:pPr algn="ctr"/>
                <a:endParaRPr lang="en-GB" sz="2400"/>
              </a:p>
            </p:txBody>
          </p:sp>
          <p:sp>
            <p:nvSpPr>
              <p:cNvPr id="14359" name="Oval 21"/>
              <p:cNvSpPr>
                <a:spLocks noChangeArrowheads="1"/>
              </p:cNvSpPr>
              <p:nvPr/>
            </p:nvSpPr>
            <p:spPr bwMode="auto">
              <a:xfrm>
                <a:off x="7391400" y="1981200"/>
                <a:ext cx="381000" cy="381000"/>
              </a:xfrm>
              <a:prstGeom prst="ellipse">
                <a:avLst/>
              </a:prstGeom>
              <a:solidFill>
                <a:srgbClr val="FF00FF"/>
              </a:solidFill>
              <a:ln w="2857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GB" sz="2400">
                  <a:solidFill>
                    <a:srgbClr val="000000"/>
                  </a:solidFill>
                </a:endParaRPr>
              </a:p>
              <a:p>
                <a:pPr algn="ctr"/>
                <a:endParaRPr lang="en-GB" sz="2400"/>
              </a:p>
            </p:txBody>
          </p:sp>
          <p:sp>
            <p:nvSpPr>
              <p:cNvPr id="14360" name="Oval 22"/>
              <p:cNvSpPr>
                <a:spLocks noChangeArrowheads="1"/>
              </p:cNvSpPr>
              <p:nvPr/>
            </p:nvSpPr>
            <p:spPr bwMode="auto">
              <a:xfrm>
                <a:off x="7924800" y="2514600"/>
                <a:ext cx="381000" cy="381000"/>
              </a:xfrm>
              <a:prstGeom prst="ellipse">
                <a:avLst/>
              </a:prstGeom>
              <a:solidFill>
                <a:srgbClr val="FF00FF"/>
              </a:solidFill>
              <a:ln w="2857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GB" sz="2400">
                  <a:solidFill>
                    <a:srgbClr val="000000"/>
                  </a:solidFill>
                </a:endParaRPr>
              </a:p>
              <a:p>
                <a:pPr algn="ctr"/>
                <a:endParaRPr lang="en-GB" sz="2400"/>
              </a:p>
            </p:txBody>
          </p:sp>
          <p:sp>
            <p:nvSpPr>
              <p:cNvPr id="14361" name="Oval 23"/>
              <p:cNvSpPr>
                <a:spLocks noChangeArrowheads="1"/>
              </p:cNvSpPr>
              <p:nvPr/>
            </p:nvSpPr>
            <p:spPr bwMode="auto">
              <a:xfrm>
                <a:off x="7924800" y="1524000"/>
                <a:ext cx="381000" cy="381000"/>
              </a:xfrm>
              <a:prstGeom prst="ellipse">
                <a:avLst/>
              </a:prstGeom>
              <a:solidFill>
                <a:srgbClr val="FF00FF"/>
              </a:solidFill>
              <a:ln w="2857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GB" sz="2400">
                  <a:solidFill>
                    <a:srgbClr val="000000"/>
                  </a:solidFill>
                </a:endParaRPr>
              </a:p>
              <a:p>
                <a:pPr algn="ctr"/>
                <a:endParaRPr lang="en-GB" sz="2400"/>
              </a:p>
            </p:txBody>
          </p:sp>
          <p:sp>
            <p:nvSpPr>
              <p:cNvPr id="14362" name="Oval 24"/>
              <p:cNvSpPr>
                <a:spLocks noChangeArrowheads="1"/>
              </p:cNvSpPr>
              <p:nvPr/>
            </p:nvSpPr>
            <p:spPr bwMode="auto">
              <a:xfrm>
                <a:off x="6400800" y="2209800"/>
                <a:ext cx="381000" cy="381000"/>
              </a:xfrm>
              <a:prstGeom prst="ellipse">
                <a:avLst/>
              </a:prstGeom>
              <a:solidFill>
                <a:srgbClr val="FF00FF"/>
              </a:solidFill>
              <a:ln w="2857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GB" sz="2400">
                  <a:solidFill>
                    <a:srgbClr val="000000"/>
                  </a:solidFill>
                </a:endParaRPr>
              </a:p>
              <a:p>
                <a:pPr algn="ctr"/>
                <a:endParaRPr lang="en-GB" sz="2400"/>
              </a:p>
            </p:txBody>
          </p:sp>
          <p:sp>
            <p:nvSpPr>
              <p:cNvPr id="14363" name="Oval 25"/>
              <p:cNvSpPr>
                <a:spLocks noChangeArrowheads="1"/>
              </p:cNvSpPr>
              <p:nvPr/>
            </p:nvSpPr>
            <p:spPr bwMode="auto">
              <a:xfrm>
                <a:off x="7162800" y="2590800"/>
                <a:ext cx="381000" cy="381000"/>
              </a:xfrm>
              <a:prstGeom prst="ellipse">
                <a:avLst/>
              </a:prstGeom>
              <a:solidFill>
                <a:srgbClr val="FF00FF"/>
              </a:solidFill>
              <a:ln w="2857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GB" sz="2400">
                  <a:solidFill>
                    <a:srgbClr val="000000"/>
                  </a:solidFill>
                </a:endParaRPr>
              </a:p>
              <a:p>
                <a:pPr algn="ctr"/>
                <a:endParaRPr lang="en-GB" sz="2400"/>
              </a:p>
            </p:txBody>
          </p:sp>
          <p:sp>
            <p:nvSpPr>
              <p:cNvPr id="14364" name="Oval 26"/>
              <p:cNvSpPr>
                <a:spLocks noChangeArrowheads="1"/>
              </p:cNvSpPr>
              <p:nvPr/>
            </p:nvSpPr>
            <p:spPr bwMode="auto">
              <a:xfrm>
                <a:off x="6858000" y="1600200"/>
                <a:ext cx="381000" cy="381000"/>
              </a:xfrm>
              <a:prstGeom prst="ellipse">
                <a:avLst/>
              </a:prstGeom>
              <a:solidFill>
                <a:srgbClr val="FF00FF"/>
              </a:solidFill>
              <a:ln w="2857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GB" sz="2400">
                  <a:solidFill>
                    <a:srgbClr val="000000"/>
                  </a:solidFill>
                </a:endParaRPr>
              </a:p>
              <a:p>
                <a:pPr algn="ctr"/>
                <a:endParaRPr lang="en-GB" sz="2400"/>
              </a:p>
            </p:txBody>
          </p:sp>
        </p:grpSp>
        <p:grpSp>
          <p:nvGrpSpPr>
            <p:cNvPr id="6" name="Group 21"/>
            <p:cNvGrpSpPr>
              <a:grpSpLocks/>
            </p:cNvGrpSpPr>
            <p:nvPr/>
          </p:nvGrpSpPr>
          <p:grpSpPr bwMode="auto">
            <a:xfrm>
              <a:off x="112163775" y="105480150"/>
              <a:ext cx="1528200" cy="1080000"/>
              <a:chOff x="6705600" y="1371600"/>
              <a:chExt cx="2286000" cy="1752600"/>
            </a:xfrm>
          </p:grpSpPr>
          <p:sp>
            <p:nvSpPr>
              <p:cNvPr id="14349" name="Rectangle 6"/>
              <p:cNvSpPr>
                <a:spLocks noChangeArrowheads="1"/>
              </p:cNvSpPr>
              <p:nvPr/>
            </p:nvSpPr>
            <p:spPr bwMode="auto">
              <a:xfrm>
                <a:off x="6705600" y="1371600"/>
                <a:ext cx="2286000" cy="1752600"/>
              </a:xfrm>
              <a:prstGeom prst="rect">
                <a:avLst/>
              </a:prstGeom>
              <a:noFill/>
              <a:ln w="2857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GB" sz="2400">
                  <a:solidFill>
                    <a:srgbClr val="000000"/>
                  </a:solidFill>
                </a:endParaRPr>
              </a:p>
              <a:p>
                <a:pPr algn="ctr"/>
                <a:endParaRPr lang="en-GB" sz="2400"/>
              </a:p>
            </p:txBody>
          </p:sp>
          <p:sp>
            <p:nvSpPr>
              <p:cNvPr id="14350" name="Oval 27"/>
              <p:cNvSpPr>
                <a:spLocks noChangeArrowheads="1"/>
              </p:cNvSpPr>
              <p:nvPr/>
            </p:nvSpPr>
            <p:spPr bwMode="auto">
              <a:xfrm>
                <a:off x="6934200" y="2667000"/>
                <a:ext cx="381000" cy="381000"/>
              </a:xfrm>
              <a:prstGeom prst="ellipse">
                <a:avLst/>
              </a:prstGeom>
              <a:solidFill>
                <a:srgbClr val="00FF00"/>
              </a:solidFill>
              <a:ln w="2857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GB" sz="2400">
                  <a:solidFill>
                    <a:srgbClr val="000000"/>
                  </a:solidFill>
                </a:endParaRPr>
              </a:p>
              <a:p>
                <a:pPr algn="ctr"/>
                <a:endParaRPr lang="en-GB" sz="2400"/>
              </a:p>
            </p:txBody>
          </p:sp>
          <p:sp>
            <p:nvSpPr>
              <p:cNvPr id="14351" name="Oval 28"/>
              <p:cNvSpPr>
                <a:spLocks noChangeArrowheads="1"/>
              </p:cNvSpPr>
              <p:nvPr/>
            </p:nvSpPr>
            <p:spPr bwMode="auto">
              <a:xfrm>
                <a:off x="7848600" y="1905000"/>
                <a:ext cx="381000" cy="381000"/>
              </a:xfrm>
              <a:prstGeom prst="ellipse">
                <a:avLst/>
              </a:prstGeom>
              <a:solidFill>
                <a:srgbClr val="FF00FF"/>
              </a:solidFill>
              <a:ln w="2857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GB" sz="2400">
                  <a:solidFill>
                    <a:srgbClr val="000000"/>
                  </a:solidFill>
                </a:endParaRPr>
              </a:p>
              <a:p>
                <a:pPr algn="ctr"/>
                <a:endParaRPr lang="en-GB" sz="2400"/>
              </a:p>
            </p:txBody>
          </p:sp>
          <p:sp>
            <p:nvSpPr>
              <p:cNvPr id="14352" name="Oval 29"/>
              <p:cNvSpPr>
                <a:spLocks noChangeArrowheads="1"/>
              </p:cNvSpPr>
              <p:nvPr/>
            </p:nvSpPr>
            <p:spPr bwMode="auto">
              <a:xfrm>
                <a:off x="8382000" y="2438400"/>
                <a:ext cx="381000" cy="381000"/>
              </a:xfrm>
              <a:prstGeom prst="ellipse">
                <a:avLst/>
              </a:prstGeom>
              <a:solidFill>
                <a:srgbClr val="00FF00"/>
              </a:solidFill>
              <a:ln w="2857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GB" sz="2400">
                  <a:solidFill>
                    <a:srgbClr val="000000"/>
                  </a:solidFill>
                </a:endParaRPr>
              </a:p>
              <a:p>
                <a:pPr algn="ctr"/>
                <a:endParaRPr lang="en-GB" sz="2400"/>
              </a:p>
            </p:txBody>
          </p:sp>
          <p:sp>
            <p:nvSpPr>
              <p:cNvPr id="14353" name="Oval 30"/>
              <p:cNvSpPr>
                <a:spLocks noChangeArrowheads="1"/>
              </p:cNvSpPr>
              <p:nvPr/>
            </p:nvSpPr>
            <p:spPr bwMode="auto">
              <a:xfrm>
                <a:off x="8382000" y="1447800"/>
                <a:ext cx="381000" cy="381000"/>
              </a:xfrm>
              <a:prstGeom prst="ellipse">
                <a:avLst/>
              </a:prstGeom>
              <a:solidFill>
                <a:srgbClr val="00FF00"/>
              </a:solidFill>
              <a:ln w="2857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GB" sz="2400">
                  <a:solidFill>
                    <a:srgbClr val="000000"/>
                  </a:solidFill>
                </a:endParaRPr>
              </a:p>
              <a:p>
                <a:pPr algn="ctr"/>
                <a:endParaRPr lang="en-GB" sz="2400"/>
              </a:p>
            </p:txBody>
          </p:sp>
          <p:sp>
            <p:nvSpPr>
              <p:cNvPr id="14354" name="Oval 31"/>
              <p:cNvSpPr>
                <a:spLocks noChangeArrowheads="1"/>
              </p:cNvSpPr>
              <p:nvPr/>
            </p:nvSpPr>
            <p:spPr bwMode="auto">
              <a:xfrm>
                <a:off x="6858000" y="2133600"/>
                <a:ext cx="381000" cy="381000"/>
              </a:xfrm>
              <a:prstGeom prst="ellipse">
                <a:avLst/>
              </a:prstGeom>
              <a:solidFill>
                <a:srgbClr val="FF00FF"/>
              </a:solidFill>
              <a:ln w="2857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GB" sz="2400">
                  <a:solidFill>
                    <a:srgbClr val="000000"/>
                  </a:solidFill>
                </a:endParaRPr>
              </a:p>
              <a:p>
                <a:pPr algn="ctr"/>
                <a:endParaRPr lang="en-GB" sz="2400"/>
              </a:p>
            </p:txBody>
          </p:sp>
          <p:sp>
            <p:nvSpPr>
              <p:cNvPr id="14355" name="Oval 32"/>
              <p:cNvSpPr>
                <a:spLocks noChangeArrowheads="1"/>
              </p:cNvSpPr>
              <p:nvPr/>
            </p:nvSpPr>
            <p:spPr bwMode="auto">
              <a:xfrm>
                <a:off x="7620000" y="2514600"/>
                <a:ext cx="381000" cy="381000"/>
              </a:xfrm>
              <a:prstGeom prst="ellipse">
                <a:avLst/>
              </a:prstGeom>
              <a:solidFill>
                <a:srgbClr val="FF00FF"/>
              </a:solidFill>
              <a:ln w="2857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GB" sz="2400">
                  <a:solidFill>
                    <a:srgbClr val="000000"/>
                  </a:solidFill>
                </a:endParaRPr>
              </a:p>
              <a:p>
                <a:pPr algn="ctr"/>
                <a:endParaRPr lang="en-GB" sz="2400"/>
              </a:p>
            </p:txBody>
          </p:sp>
          <p:sp>
            <p:nvSpPr>
              <p:cNvPr id="14356" name="Oval 33"/>
              <p:cNvSpPr>
                <a:spLocks noChangeArrowheads="1"/>
              </p:cNvSpPr>
              <p:nvPr/>
            </p:nvSpPr>
            <p:spPr bwMode="auto">
              <a:xfrm>
                <a:off x="7315200" y="1524000"/>
                <a:ext cx="381000" cy="381000"/>
              </a:xfrm>
              <a:prstGeom prst="ellipse">
                <a:avLst/>
              </a:prstGeom>
              <a:solidFill>
                <a:srgbClr val="00FF00"/>
              </a:solidFill>
              <a:ln w="2857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GB" sz="2400">
                  <a:solidFill>
                    <a:srgbClr val="000000"/>
                  </a:solidFill>
                </a:endParaRPr>
              </a:p>
              <a:p>
                <a:pPr algn="ctr"/>
                <a:endParaRPr lang="en-GB" sz="2400"/>
              </a:p>
            </p:txBody>
          </p:sp>
        </p:grpSp>
      </p:grpSp>
      <p:sp>
        <p:nvSpPr>
          <p:cNvPr id="7" name="TextBox 6"/>
          <p:cNvSpPr txBox="1"/>
          <p:nvPr/>
        </p:nvSpPr>
        <p:spPr>
          <a:xfrm>
            <a:off x="304800" y="3679457"/>
            <a:ext cx="510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damsky SF" pitchFamily="2" charset="0"/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550568" y="3670625"/>
            <a:ext cx="510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damsky SF" pitchFamily="2" charset="0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59826" y="3592245"/>
            <a:ext cx="510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damsky SF" pitchFamily="2" charset="0"/>
              </a:rPr>
              <a:t>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875155" y="3578697"/>
            <a:ext cx="510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damsky SF" pitchFamily="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4486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What is electrolysis?</a:t>
            </a:r>
            <a:endParaRPr lang="en-US" dirty="0"/>
          </a:p>
        </p:txBody>
      </p:sp>
      <p:sp>
        <p:nvSpPr>
          <p:cNvPr id="4" name="AutoShape 2" descr="GCSE CHEMISTRY - What is Electrolysis? - Why is Electrolysis use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Electrolysis is the reverse process of ionic bonding, </a:t>
            </a:r>
          </a:p>
          <a:p>
            <a:r>
              <a:rPr lang="en-GB" dirty="0"/>
              <a:t>I</a:t>
            </a:r>
            <a:r>
              <a:rPr lang="en-GB" dirty="0" smtClean="0"/>
              <a:t>nstead of atoms forming ions, ions form their original atom.</a:t>
            </a:r>
          </a:p>
          <a:p>
            <a:r>
              <a:rPr lang="en-GB" dirty="0" smtClean="0"/>
              <a:t>This happens at the electrodes.</a:t>
            </a:r>
            <a:endParaRPr lang="en-US" dirty="0"/>
          </a:p>
        </p:txBody>
      </p:sp>
      <p:sp>
        <p:nvSpPr>
          <p:cNvPr id="7" name="AutoShape 6" descr="Electrolysis - The Basics | GCSE Science | Chemistry | Get To Know ..."/>
          <p:cNvSpPr>
            <a:spLocks noChangeAspect="1" noChangeArrowheads="1"/>
          </p:cNvSpPr>
          <p:nvPr/>
        </p:nvSpPr>
        <p:spPr bwMode="auto">
          <a:xfrm>
            <a:off x="4538749" y="4613188"/>
            <a:ext cx="1709651" cy="170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Does current run forever in water? (assuming the supply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1" y="3522622"/>
            <a:ext cx="5231996" cy="280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00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Use your knowledge on ionic bonding to answer the questions.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095" y="1994158"/>
            <a:ext cx="6782747" cy="1886213"/>
          </a:xfrm>
        </p:spPr>
      </p:pic>
      <p:pic>
        <p:nvPicPr>
          <p:cNvPr id="5" name="Content Placeholder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832" y="4183841"/>
            <a:ext cx="6878010" cy="115268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22" y="5581472"/>
            <a:ext cx="6954220" cy="12765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2001419"/>
            <a:ext cx="1065159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 positive metal ion gains negative electrons to become a neutral atom.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3077999"/>
            <a:ext cx="1010295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 negative non-metal ion loses negative electrons to become a neutral atom.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86690" y="4154579"/>
            <a:ext cx="1021911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 positive metal ion is attracted towards the negative cathode because opposites attract.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886690" y="5365789"/>
            <a:ext cx="1021911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 negative non-metal ion is attracted towards the positive anode because opposites attract.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3561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Check your understanding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08" y="2028306"/>
            <a:ext cx="11192285" cy="3816935"/>
          </a:xfrm>
        </p:spPr>
      </p:pic>
      <p:sp>
        <p:nvSpPr>
          <p:cNvPr id="3" name="TextBox 2"/>
          <p:cNvSpPr txBox="1"/>
          <p:nvPr/>
        </p:nvSpPr>
        <p:spPr>
          <a:xfrm>
            <a:off x="4705004" y="3690851"/>
            <a:ext cx="2909454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Fluorine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36423" y="4025659"/>
            <a:ext cx="2909454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Oxygen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05004" y="4377348"/>
            <a:ext cx="2909454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Iodine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05004" y="4737566"/>
            <a:ext cx="2909454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Chlorine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36423" y="5131723"/>
            <a:ext cx="2909454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Bromine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96148" y="3643962"/>
            <a:ext cx="2909454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Lithium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230439" y="3981580"/>
            <a:ext cx="2909454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Magnesium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1858" y="4361411"/>
            <a:ext cx="2909454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Potassium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444346" y="4727171"/>
            <a:ext cx="2909454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Sodium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444346" y="5103326"/>
            <a:ext cx="2909454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Beryllium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35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How are atoms formed?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On your mini whiteboard:</a:t>
            </a:r>
          </a:p>
          <a:p>
            <a:pPr marL="0" indent="0">
              <a:buNone/>
            </a:pPr>
            <a:r>
              <a:rPr lang="en-GB" dirty="0" smtClean="0"/>
              <a:t>What happens to the following ions during electrolysis that results in the neutral atom being formed?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Na</a:t>
            </a:r>
            <a:r>
              <a:rPr lang="en-GB" baseline="30000" dirty="0" smtClean="0"/>
              <a:t>+</a:t>
            </a:r>
          </a:p>
          <a:p>
            <a:r>
              <a:rPr lang="en-GB" dirty="0" smtClean="0"/>
              <a:t>Ca</a:t>
            </a:r>
            <a:r>
              <a:rPr lang="en-GB" baseline="30000" dirty="0" smtClean="0"/>
              <a:t>2+</a:t>
            </a:r>
          </a:p>
          <a:p>
            <a:r>
              <a:rPr lang="en-GB" dirty="0" smtClean="0"/>
              <a:t>O</a:t>
            </a:r>
            <a:r>
              <a:rPr lang="en-GB" baseline="30000" dirty="0" smtClean="0"/>
              <a:t>2-</a:t>
            </a:r>
          </a:p>
          <a:p>
            <a:r>
              <a:rPr lang="en-GB" dirty="0" smtClean="0"/>
              <a:t>F</a:t>
            </a:r>
            <a:r>
              <a:rPr lang="en-GB" baseline="30000" dirty="0" smtClean="0"/>
              <a:t>-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37391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Check your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u="sng" dirty="0"/>
              <a:t>Na</a:t>
            </a:r>
            <a:r>
              <a:rPr lang="en-GB" b="1" u="sng" baseline="30000" dirty="0" smtClean="0"/>
              <a:t>+</a:t>
            </a:r>
          </a:p>
          <a:p>
            <a:pPr marL="0" indent="0">
              <a:buNone/>
            </a:pPr>
            <a:r>
              <a:rPr lang="en-GB" dirty="0" smtClean="0"/>
              <a:t>Na</a:t>
            </a:r>
            <a:r>
              <a:rPr lang="en-GB" baseline="30000" dirty="0" smtClean="0"/>
              <a:t>+</a:t>
            </a:r>
            <a:r>
              <a:rPr lang="en-GB" dirty="0" smtClean="0"/>
              <a:t> ion gains an electron to become Na</a:t>
            </a:r>
            <a:endParaRPr lang="en-GB" dirty="0"/>
          </a:p>
          <a:p>
            <a:r>
              <a:rPr lang="en-GB" b="1" u="sng" dirty="0"/>
              <a:t>Ca</a:t>
            </a:r>
            <a:r>
              <a:rPr lang="en-GB" b="1" u="sng" baseline="30000" dirty="0"/>
              <a:t>2</a:t>
            </a:r>
            <a:r>
              <a:rPr lang="en-GB" b="1" u="sng" baseline="30000" dirty="0" smtClean="0"/>
              <a:t>+</a:t>
            </a:r>
          </a:p>
          <a:p>
            <a:pPr marL="0" indent="0">
              <a:buNone/>
            </a:pPr>
            <a:r>
              <a:rPr lang="en-GB" dirty="0" smtClean="0"/>
              <a:t>Ca</a:t>
            </a:r>
            <a:r>
              <a:rPr lang="en-GB" baseline="30000" dirty="0" smtClean="0"/>
              <a:t>2+ </a:t>
            </a:r>
            <a:r>
              <a:rPr lang="en-GB" dirty="0" smtClean="0"/>
              <a:t>gains two electrons to become Ca</a:t>
            </a:r>
            <a:endParaRPr lang="en-GB" dirty="0"/>
          </a:p>
          <a:p>
            <a:r>
              <a:rPr lang="en-GB" b="1" u="sng" dirty="0" smtClean="0"/>
              <a:t>O</a:t>
            </a:r>
            <a:r>
              <a:rPr lang="en-GB" b="1" u="sng" baseline="30000" dirty="0" smtClean="0"/>
              <a:t>2-</a:t>
            </a:r>
          </a:p>
          <a:p>
            <a:pPr marL="0" indent="0">
              <a:buNone/>
            </a:pPr>
            <a:r>
              <a:rPr lang="en-GB" dirty="0" smtClean="0"/>
              <a:t>2 lots of O</a:t>
            </a:r>
            <a:r>
              <a:rPr lang="en-GB" baseline="30000" dirty="0" smtClean="0"/>
              <a:t>2-</a:t>
            </a:r>
            <a:r>
              <a:rPr lang="en-GB" dirty="0" smtClean="0"/>
              <a:t> loses two electrons each to become O</a:t>
            </a:r>
            <a:r>
              <a:rPr lang="en-GB" baseline="-25000" dirty="0" smtClean="0"/>
              <a:t>2</a:t>
            </a:r>
            <a:endParaRPr lang="en-GB" baseline="-25000" dirty="0"/>
          </a:p>
          <a:p>
            <a:r>
              <a:rPr lang="en-GB" b="1" u="sng" dirty="0" smtClean="0"/>
              <a:t>F</a:t>
            </a:r>
            <a:r>
              <a:rPr lang="en-GB" b="1" u="sng" baseline="30000" dirty="0" smtClean="0"/>
              <a:t>-</a:t>
            </a:r>
          </a:p>
          <a:p>
            <a:pPr marL="0" indent="0">
              <a:buNone/>
            </a:pPr>
            <a:r>
              <a:rPr lang="en-GB" dirty="0" smtClean="0"/>
              <a:t>2 lots of F- loses 1 electron each to become F</a:t>
            </a:r>
            <a:r>
              <a:rPr lang="en-GB" baseline="-25000" dirty="0" smtClean="0"/>
              <a:t>2</a:t>
            </a:r>
            <a:endParaRPr lang="en-US" baseline="-25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50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624"/>
            <a:ext cx="10972800" cy="1143000"/>
          </a:xfrm>
        </p:spPr>
        <p:txBody>
          <a:bodyPr/>
          <a:lstStyle/>
          <a:p>
            <a:r>
              <a:rPr lang="en-GB" u="sng" dirty="0" smtClean="0"/>
              <a:t>Half Equations</a:t>
            </a:r>
            <a:endParaRPr lang="en-GB" u="sng" dirty="0"/>
          </a:p>
        </p:txBody>
      </p:sp>
      <p:sp>
        <p:nvSpPr>
          <p:cNvPr id="4" name="Rectangle 3"/>
          <p:cNvSpPr/>
          <p:nvPr/>
        </p:nvSpPr>
        <p:spPr>
          <a:xfrm>
            <a:off x="335360" y="980728"/>
            <a:ext cx="115212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Half equations show the reactions at the electrodes. Here’s how to write a half equation for the reaction that takes place at the negative electrode:</a:t>
            </a:r>
          </a:p>
          <a:p>
            <a:endParaRPr lang="en-GB" sz="2400" dirty="0">
              <a:latin typeface="Comic Sans MS" pitchFamily="66" charset="0"/>
            </a:endParaRPr>
          </a:p>
          <a:p>
            <a:r>
              <a:rPr lang="en-GB" sz="2400" dirty="0">
                <a:latin typeface="Comic Sans MS" pitchFamily="66" charset="0"/>
              </a:rPr>
              <a:t>Step 1: Write the symbol for the positive ion in the electrolyte on the left-hand side of the equation.</a:t>
            </a:r>
          </a:p>
          <a:p>
            <a:endParaRPr lang="en-GB" sz="2400" dirty="0">
              <a:latin typeface="Comic Sans MS" pitchFamily="66" charset="0"/>
            </a:endParaRPr>
          </a:p>
          <a:p>
            <a:r>
              <a:rPr lang="en-GB" sz="2400" dirty="0">
                <a:latin typeface="Comic Sans MS" pitchFamily="66" charset="0"/>
              </a:rPr>
              <a:t>Step 2: Write the symbol for the neutral atoms or molecules produced on the right-hand side of the equation.</a:t>
            </a:r>
          </a:p>
          <a:p>
            <a:endParaRPr lang="en-GB" sz="2400" dirty="0">
              <a:latin typeface="Comic Sans MS" pitchFamily="66" charset="0"/>
            </a:endParaRPr>
          </a:p>
          <a:p>
            <a:r>
              <a:rPr lang="en-GB" sz="2400" dirty="0">
                <a:latin typeface="Comic Sans MS" pitchFamily="66" charset="0"/>
              </a:rPr>
              <a:t>Step 3: Balance the number of atoms in the equation.</a:t>
            </a:r>
          </a:p>
          <a:p>
            <a:endParaRPr lang="en-GB" sz="2400" dirty="0">
              <a:latin typeface="Comic Sans MS" pitchFamily="66" charset="0"/>
            </a:endParaRPr>
          </a:p>
          <a:p>
            <a:r>
              <a:rPr lang="en-GB" sz="2400" dirty="0">
                <a:latin typeface="Comic Sans MS" pitchFamily="66" charset="0"/>
              </a:rPr>
              <a:t>Step 4: Balance the charges by adding electrons (shown as e–).</a:t>
            </a:r>
          </a:p>
          <a:p>
            <a:endParaRPr lang="en-GB" sz="2400" dirty="0">
              <a:latin typeface="Comic Sans MS" pitchFamily="66" charset="0"/>
            </a:endParaRPr>
          </a:p>
          <a:p>
            <a:r>
              <a:rPr lang="en-GB" sz="2400" dirty="0">
                <a:latin typeface="Comic Sans MS" pitchFamily="66" charset="0"/>
              </a:rPr>
              <a:t>You can do the same to get the half equation for the reaction at the positive electrode, starting with the negative ion on the left-hand side of the equation.</a:t>
            </a:r>
          </a:p>
        </p:txBody>
      </p:sp>
    </p:spTree>
    <p:extLst>
      <p:ext uri="{BB962C8B-B14F-4D97-AF65-F5344CB8AC3E}">
        <p14:creationId xmlns:p14="http://schemas.microsoft.com/office/powerpoint/2010/main" val="78978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At The Negative Electrode</a:t>
            </a:r>
            <a:endParaRPr lang="en-GB" u="sng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352" y="1196752"/>
            <a:ext cx="6552728" cy="54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MARTInkShape-106"/>
          <p:cNvSpPr/>
          <p:nvPr>
            <p:custDataLst>
              <p:tags r:id="rId1"/>
            </p:custDataLst>
          </p:nvPr>
        </p:nvSpPr>
        <p:spPr>
          <a:xfrm>
            <a:off x="5473673" y="3162205"/>
            <a:ext cx="1119259" cy="782185"/>
          </a:xfrm>
          <a:custGeom>
            <a:avLst/>
            <a:gdLst/>
            <a:ahLst/>
            <a:cxnLst/>
            <a:rect l="0" t="0" r="0" b="0"/>
            <a:pathLst>
              <a:path w="1119259" h="782185">
                <a:moveTo>
                  <a:pt x="675905" y="25693"/>
                </a:moveTo>
                <a:lnTo>
                  <a:pt x="675905" y="25693"/>
                </a:lnTo>
                <a:lnTo>
                  <a:pt x="671165" y="20953"/>
                </a:lnTo>
                <a:lnTo>
                  <a:pt x="666193" y="18626"/>
                </a:lnTo>
                <a:lnTo>
                  <a:pt x="663476" y="18005"/>
                </a:lnTo>
                <a:lnTo>
                  <a:pt x="626974" y="23995"/>
                </a:lnTo>
                <a:lnTo>
                  <a:pt x="582786" y="25358"/>
                </a:lnTo>
                <a:lnTo>
                  <a:pt x="542922" y="30334"/>
                </a:lnTo>
                <a:lnTo>
                  <a:pt x="499691" y="38093"/>
                </a:lnTo>
                <a:lnTo>
                  <a:pt x="455464" y="46675"/>
                </a:lnTo>
                <a:lnTo>
                  <a:pt x="423149" y="55193"/>
                </a:lnTo>
                <a:lnTo>
                  <a:pt x="388944" y="65594"/>
                </a:lnTo>
                <a:lnTo>
                  <a:pt x="353898" y="76830"/>
                </a:lnTo>
                <a:lnTo>
                  <a:pt x="321124" y="91085"/>
                </a:lnTo>
                <a:lnTo>
                  <a:pt x="289030" y="107342"/>
                </a:lnTo>
                <a:lnTo>
                  <a:pt x="254922" y="124489"/>
                </a:lnTo>
                <a:lnTo>
                  <a:pt x="219918" y="142032"/>
                </a:lnTo>
                <a:lnTo>
                  <a:pt x="185510" y="159751"/>
                </a:lnTo>
                <a:lnTo>
                  <a:pt x="153680" y="177548"/>
                </a:lnTo>
                <a:lnTo>
                  <a:pt x="112612" y="213783"/>
                </a:lnTo>
                <a:lnTo>
                  <a:pt x="75307" y="251198"/>
                </a:lnTo>
                <a:lnTo>
                  <a:pt x="48598" y="287419"/>
                </a:lnTo>
                <a:lnTo>
                  <a:pt x="23378" y="328027"/>
                </a:lnTo>
                <a:lnTo>
                  <a:pt x="6534" y="366739"/>
                </a:lnTo>
                <a:lnTo>
                  <a:pt x="0" y="408084"/>
                </a:lnTo>
                <a:lnTo>
                  <a:pt x="2804" y="447013"/>
                </a:lnTo>
                <a:lnTo>
                  <a:pt x="9919" y="488424"/>
                </a:lnTo>
                <a:lnTo>
                  <a:pt x="23051" y="527373"/>
                </a:lnTo>
                <a:lnTo>
                  <a:pt x="44251" y="564048"/>
                </a:lnTo>
                <a:lnTo>
                  <a:pt x="74124" y="600051"/>
                </a:lnTo>
                <a:lnTo>
                  <a:pt x="112851" y="635853"/>
                </a:lnTo>
                <a:lnTo>
                  <a:pt x="143878" y="657039"/>
                </a:lnTo>
                <a:lnTo>
                  <a:pt x="176519" y="677370"/>
                </a:lnTo>
                <a:lnTo>
                  <a:pt x="207562" y="699634"/>
                </a:lnTo>
                <a:lnTo>
                  <a:pt x="243188" y="717467"/>
                </a:lnTo>
                <a:lnTo>
                  <a:pt x="281180" y="732008"/>
                </a:lnTo>
                <a:lnTo>
                  <a:pt x="317909" y="745085"/>
                </a:lnTo>
                <a:lnTo>
                  <a:pt x="356723" y="757511"/>
                </a:lnTo>
                <a:lnTo>
                  <a:pt x="397124" y="768657"/>
                </a:lnTo>
                <a:lnTo>
                  <a:pt x="438232" y="776918"/>
                </a:lnTo>
                <a:lnTo>
                  <a:pt x="479653" y="781250"/>
                </a:lnTo>
                <a:lnTo>
                  <a:pt x="520221" y="782184"/>
                </a:lnTo>
                <a:lnTo>
                  <a:pt x="558095" y="779292"/>
                </a:lnTo>
                <a:lnTo>
                  <a:pt x="597418" y="774699"/>
                </a:lnTo>
                <a:lnTo>
                  <a:pt x="637053" y="768358"/>
                </a:lnTo>
                <a:lnTo>
                  <a:pt x="674512" y="758925"/>
                </a:lnTo>
                <a:lnTo>
                  <a:pt x="711005" y="748118"/>
                </a:lnTo>
                <a:lnTo>
                  <a:pt x="746074" y="735709"/>
                </a:lnTo>
                <a:lnTo>
                  <a:pt x="778199" y="720271"/>
                </a:lnTo>
                <a:lnTo>
                  <a:pt x="809012" y="700843"/>
                </a:lnTo>
                <a:lnTo>
                  <a:pt x="839243" y="679971"/>
                </a:lnTo>
                <a:lnTo>
                  <a:pt x="869216" y="660773"/>
                </a:lnTo>
                <a:lnTo>
                  <a:pt x="899074" y="639672"/>
                </a:lnTo>
                <a:lnTo>
                  <a:pt x="941128" y="602834"/>
                </a:lnTo>
                <a:lnTo>
                  <a:pt x="978725" y="563146"/>
                </a:lnTo>
                <a:lnTo>
                  <a:pt x="1014999" y="523606"/>
                </a:lnTo>
                <a:lnTo>
                  <a:pt x="1048237" y="480470"/>
                </a:lnTo>
                <a:lnTo>
                  <a:pt x="1076937" y="436270"/>
                </a:lnTo>
                <a:lnTo>
                  <a:pt x="1098999" y="391754"/>
                </a:lnTo>
                <a:lnTo>
                  <a:pt x="1108025" y="361028"/>
                </a:lnTo>
                <a:lnTo>
                  <a:pt x="1115344" y="327528"/>
                </a:lnTo>
                <a:lnTo>
                  <a:pt x="1119258" y="295441"/>
                </a:lnTo>
                <a:lnTo>
                  <a:pt x="1119014" y="264644"/>
                </a:lnTo>
                <a:lnTo>
                  <a:pt x="1112290" y="234419"/>
                </a:lnTo>
                <a:lnTo>
                  <a:pt x="1097395" y="204450"/>
                </a:lnTo>
                <a:lnTo>
                  <a:pt x="1066697" y="162333"/>
                </a:lnTo>
                <a:lnTo>
                  <a:pt x="1027174" y="124718"/>
                </a:lnTo>
                <a:lnTo>
                  <a:pt x="993752" y="101455"/>
                </a:lnTo>
                <a:lnTo>
                  <a:pt x="955745" y="81193"/>
                </a:lnTo>
                <a:lnTo>
                  <a:pt x="915703" y="62266"/>
                </a:lnTo>
                <a:lnTo>
                  <a:pt x="873764" y="44924"/>
                </a:lnTo>
                <a:lnTo>
                  <a:pt x="851467" y="37522"/>
                </a:lnTo>
                <a:lnTo>
                  <a:pt x="828665" y="30602"/>
                </a:lnTo>
                <a:lnTo>
                  <a:pt x="804534" y="24005"/>
                </a:lnTo>
                <a:lnTo>
                  <a:pt x="779517" y="17623"/>
                </a:lnTo>
                <a:lnTo>
                  <a:pt x="753910" y="11383"/>
                </a:lnTo>
                <a:lnTo>
                  <a:pt x="727908" y="7224"/>
                </a:lnTo>
                <a:lnTo>
                  <a:pt x="701644" y="4451"/>
                </a:lnTo>
                <a:lnTo>
                  <a:pt x="675205" y="2602"/>
                </a:lnTo>
                <a:lnTo>
                  <a:pt x="648649" y="1369"/>
                </a:lnTo>
                <a:lnTo>
                  <a:pt x="622016" y="548"/>
                </a:lnTo>
                <a:lnTo>
                  <a:pt x="595330" y="0"/>
                </a:lnTo>
                <a:lnTo>
                  <a:pt x="570594" y="627"/>
                </a:lnTo>
                <a:lnTo>
                  <a:pt x="547159" y="2037"/>
                </a:lnTo>
                <a:lnTo>
                  <a:pt x="505575" y="6250"/>
                </a:lnTo>
                <a:lnTo>
                  <a:pt x="463821" y="13208"/>
                </a:lnTo>
                <a:lnTo>
                  <a:pt x="443732" y="1676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5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Step One</a:t>
            </a:r>
            <a:endParaRPr lang="en-GB" u="sng" dirty="0"/>
          </a:p>
        </p:txBody>
      </p:sp>
      <p:sp>
        <p:nvSpPr>
          <p:cNvPr id="4" name="Rectangle 3"/>
          <p:cNvSpPr/>
          <p:nvPr/>
        </p:nvSpPr>
        <p:spPr>
          <a:xfrm>
            <a:off x="609600" y="1412777"/>
            <a:ext cx="111750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Comic Sans MS" pitchFamily="66" charset="0"/>
              </a:rPr>
              <a:t>Write the symbol for the positive ion in the electrolyte on the left-hand side of the equation.</a:t>
            </a:r>
            <a:endParaRPr lang="en-GB" sz="3200" dirty="0"/>
          </a:p>
        </p:txBody>
      </p:sp>
      <p:sp>
        <p:nvSpPr>
          <p:cNvPr id="5" name="Rectangle 4"/>
          <p:cNvSpPr/>
          <p:nvPr/>
        </p:nvSpPr>
        <p:spPr>
          <a:xfrm>
            <a:off x="5087889" y="2708921"/>
            <a:ext cx="19415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dirty="0"/>
              <a:t>Pb</a:t>
            </a:r>
            <a:r>
              <a:rPr lang="en-GB" sz="8000" baseline="30000" dirty="0"/>
              <a:t>2+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308632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Step Two</a:t>
            </a:r>
            <a:endParaRPr lang="en-GB" u="sng" dirty="0"/>
          </a:p>
        </p:txBody>
      </p:sp>
      <p:sp>
        <p:nvSpPr>
          <p:cNvPr id="4" name="Rectangle 3"/>
          <p:cNvSpPr/>
          <p:nvPr/>
        </p:nvSpPr>
        <p:spPr>
          <a:xfrm>
            <a:off x="335360" y="1412777"/>
            <a:ext cx="115932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Comic Sans MS" pitchFamily="66" charset="0"/>
              </a:rPr>
              <a:t>Write the symbol for the neutral atoms or molecules produced on the right-hand side of the equation.</a:t>
            </a:r>
          </a:p>
        </p:txBody>
      </p:sp>
      <p:pic>
        <p:nvPicPr>
          <p:cNvPr id="17410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9617" y="2564904"/>
            <a:ext cx="6903767" cy="1872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907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u="sng" dirty="0" smtClean="0"/>
              <a:t>Step Three</a:t>
            </a:r>
            <a:endParaRPr lang="en-GB" u="sng" dirty="0"/>
          </a:p>
        </p:txBody>
      </p:sp>
      <p:sp>
        <p:nvSpPr>
          <p:cNvPr id="4" name="Rectangle 3"/>
          <p:cNvSpPr/>
          <p:nvPr/>
        </p:nvSpPr>
        <p:spPr>
          <a:xfrm>
            <a:off x="335360" y="1412776"/>
            <a:ext cx="11449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latin typeface="Comic Sans MS" pitchFamily="66" charset="0"/>
              </a:rPr>
              <a:t>Balance the number of atoms in the equation.</a:t>
            </a:r>
          </a:p>
        </p:txBody>
      </p:sp>
      <p:pic>
        <p:nvPicPr>
          <p:cNvPr id="17410" name="Picture 2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9617" y="2564904"/>
            <a:ext cx="6903767" cy="187220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79376" y="4422421"/>
            <a:ext cx="111030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Comic Sans MS" pitchFamily="66" charset="0"/>
              </a:rPr>
              <a:t>There’s one lead ion on the left and one lead atom on the right, so the number of atoms is balanced.</a:t>
            </a:r>
          </a:p>
        </p:txBody>
      </p:sp>
      <p:sp>
        <p:nvSpPr>
          <p:cNvPr id="9" name="SMARTInkShape-107"/>
          <p:cNvSpPr/>
          <p:nvPr>
            <p:custDataLst>
              <p:tags r:id="rId1"/>
            </p:custDataLst>
          </p:nvPr>
        </p:nvSpPr>
        <p:spPr>
          <a:xfrm>
            <a:off x="3909478" y="3718535"/>
            <a:ext cx="43398" cy="49794"/>
          </a:xfrm>
          <a:custGeom>
            <a:avLst/>
            <a:gdLst/>
            <a:ahLst/>
            <a:cxnLst/>
            <a:rect l="0" t="0" r="0" b="0"/>
            <a:pathLst>
              <a:path w="43398" h="49794">
                <a:moveTo>
                  <a:pt x="43397" y="5145"/>
                </a:moveTo>
                <a:lnTo>
                  <a:pt x="43397" y="5145"/>
                </a:lnTo>
                <a:lnTo>
                  <a:pt x="34835" y="5145"/>
                </a:lnTo>
                <a:lnTo>
                  <a:pt x="34540" y="0"/>
                </a:lnTo>
                <a:lnTo>
                  <a:pt x="34467" y="9879"/>
                </a:lnTo>
                <a:lnTo>
                  <a:pt x="35460" y="11277"/>
                </a:lnTo>
                <a:lnTo>
                  <a:pt x="37113" y="12209"/>
                </a:lnTo>
                <a:lnTo>
                  <a:pt x="43288" y="14042"/>
                </a:lnTo>
                <a:lnTo>
                  <a:pt x="25906" y="14074"/>
                </a:lnTo>
                <a:lnTo>
                  <a:pt x="34109" y="14074"/>
                </a:lnTo>
                <a:lnTo>
                  <a:pt x="25547" y="14074"/>
                </a:lnTo>
                <a:lnTo>
                  <a:pt x="25538" y="22636"/>
                </a:lnTo>
                <a:lnTo>
                  <a:pt x="0" y="23004"/>
                </a:lnTo>
                <a:lnTo>
                  <a:pt x="7649" y="23004"/>
                </a:lnTo>
                <a:lnTo>
                  <a:pt x="7678" y="31933"/>
                </a:lnTo>
                <a:lnTo>
                  <a:pt x="16605" y="31934"/>
                </a:lnTo>
                <a:lnTo>
                  <a:pt x="16608" y="40860"/>
                </a:lnTo>
                <a:lnTo>
                  <a:pt x="21348" y="40863"/>
                </a:lnTo>
                <a:lnTo>
                  <a:pt x="22745" y="41855"/>
                </a:lnTo>
                <a:lnTo>
                  <a:pt x="23676" y="43509"/>
                </a:lnTo>
                <a:lnTo>
                  <a:pt x="25538" y="49793"/>
                </a:lnTo>
                <a:lnTo>
                  <a:pt x="34467" y="49793"/>
                </a:lnTo>
                <a:lnTo>
                  <a:pt x="25570" y="49793"/>
                </a:lnTo>
                <a:lnTo>
                  <a:pt x="30689" y="49793"/>
                </a:lnTo>
                <a:lnTo>
                  <a:pt x="25538" y="49793"/>
                </a:lnTo>
                <a:lnTo>
                  <a:pt x="34100" y="49793"/>
                </a:lnTo>
                <a:lnTo>
                  <a:pt x="26746" y="49793"/>
                </a:lnTo>
                <a:lnTo>
                  <a:pt x="34438" y="49793"/>
                </a:lnTo>
                <a:lnTo>
                  <a:pt x="26776" y="49793"/>
                </a:lnTo>
                <a:lnTo>
                  <a:pt x="34438" y="49793"/>
                </a:lnTo>
                <a:lnTo>
                  <a:pt x="25538" y="4979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5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b="1" dirty="0" smtClean="0"/>
              <a:t>Atoms, elements and compounds.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Check your understanding. Answer all questions on page 2 of your booklet.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71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Step 4</a:t>
            </a:r>
            <a:endParaRPr lang="en-GB" u="sng" dirty="0"/>
          </a:p>
        </p:txBody>
      </p:sp>
      <p:sp>
        <p:nvSpPr>
          <p:cNvPr id="4" name="Rectangle 3"/>
          <p:cNvSpPr/>
          <p:nvPr/>
        </p:nvSpPr>
        <p:spPr>
          <a:xfrm>
            <a:off x="609600" y="1484784"/>
            <a:ext cx="112470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latin typeface="Comic Sans MS" pitchFamily="66" charset="0"/>
              </a:rPr>
              <a:t>Balance the charges by adding electrons (shown as e–).</a:t>
            </a:r>
            <a:endParaRPr lang="en-GB" sz="4000" dirty="0"/>
          </a:p>
        </p:txBody>
      </p:sp>
      <p:pic>
        <p:nvPicPr>
          <p:cNvPr id="19458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852936"/>
            <a:ext cx="10951217" cy="18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26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At The Positive Electrode</a:t>
            </a:r>
            <a:endParaRPr lang="en-GB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67608" y="1196752"/>
            <a:ext cx="7056784" cy="545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SMARTInkShape-Group85"/>
          <p:cNvGrpSpPr/>
          <p:nvPr/>
        </p:nvGrpSpPr>
        <p:grpSpPr>
          <a:xfrm>
            <a:off x="9391055" y="1709774"/>
            <a:ext cx="1437680" cy="897573"/>
            <a:chOff x="9391055" y="1709774"/>
            <a:chExt cx="1437680" cy="897573"/>
          </a:xfrm>
        </p:grpSpPr>
        <p:sp>
          <p:nvSpPr>
            <p:cNvPr id="24" name="SMARTInkShape-150"/>
            <p:cNvSpPr/>
            <p:nvPr>
              <p:custDataLst>
                <p:tags r:id="rId3"/>
              </p:custDataLst>
            </p:nvPr>
          </p:nvSpPr>
          <p:spPr>
            <a:xfrm>
              <a:off x="9471422" y="1709774"/>
              <a:ext cx="513695" cy="683383"/>
            </a:xfrm>
            <a:custGeom>
              <a:avLst/>
              <a:gdLst/>
              <a:ahLst/>
              <a:cxnLst/>
              <a:rect l="0" t="0" r="0" b="0"/>
              <a:pathLst>
                <a:path w="513695" h="683383">
                  <a:moveTo>
                    <a:pt x="26789" y="49374"/>
                  </a:moveTo>
                  <a:lnTo>
                    <a:pt x="26789" y="49374"/>
                  </a:lnTo>
                  <a:lnTo>
                    <a:pt x="34911" y="42245"/>
                  </a:lnTo>
                  <a:lnTo>
                    <a:pt x="77592" y="11874"/>
                  </a:lnTo>
                  <a:lnTo>
                    <a:pt x="114508" y="5146"/>
                  </a:lnTo>
                  <a:lnTo>
                    <a:pt x="144393" y="0"/>
                  </a:lnTo>
                  <a:lnTo>
                    <a:pt x="183783" y="2885"/>
                  </a:lnTo>
                  <a:lnTo>
                    <a:pt x="225882" y="6165"/>
                  </a:lnTo>
                  <a:lnTo>
                    <a:pt x="265917" y="17830"/>
                  </a:lnTo>
                  <a:lnTo>
                    <a:pt x="297771" y="24771"/>
                  </a:lnTo>
                  <a:lnTo>
                    <a:pt x="339693" y="38998"/>
                  </a:lnTo>
                  <a:lnTo>
                    <a:pt x="377249" y="55781"/>
                  </a:lnTo>
                  <a:lnTo>
                    <a:pt x="413513" y="73321"/>
                  </a:lnTo>
                  <a:lnTo>
                    <a:pt x="439911" y="91086"/>
                  </a:lnTo>
                  <a:lnTo>
                    <a:pt x="459481" y="114867"/>
                  </a:lnTo>
                  <a:lnTo>
                    <a:pt x="466481" y="126769"/>
                  </a:lnTo>
                  <a:lnTo>
                    <a:pt x="467754" y="131728"/>
                  </a:lnTo>
                  <a:lnTo>
                    <a:pt x="467610" y="136027"/>
                  </a:lnTo>
                  <a:lnTo>
                    <a:pt x="466520" y="139885"/>
                  </a:lnTo>
                  <a:lnTo>
                    <a:pt x="455509" y="154796"/>
                  </a:lnTo>
                  <a:lnTo>
                    <a:pt x="434936" y="171781"/>
                  </a:lnTo>
                  <a:lnTo>
                    <a:pt x="394190" y="189162"/>
                  </a:lnTo>
                  <a:lnTo>
                    <a:pt x="358669" y="204012"/>
                  </a:lnTo>
                  <a:lnTo>
                    <a:pt x="317168" y="216130"/>
                  </a:lnTo>
                  <a:lnTo>
                    <a:pt x="274444" y="231847"/>
                  </a:lnTo>
                  <a:lnTo>
                    <a:pt x="238192" y="250064"/>
                  </a:lnTo>
                  <a:lnTo>
                    <a:pt x="200614" y="286293"/>
                  </a:lnTo>
                  <a:lnTo>
                    <a:pt x="197242" y="293641"/>
                  </a:lnTo>
                  <a:lnTo>
                    <a:pt x="196143" y="309742"/>
                  </a:lnTo>
                  <a:lnTo>
                    <a:pt x="205842" y="335541"/>
                  </a:lnTo>
                  <a:lnTo>
                    <a:pt x="235505" y="362037"/>
                  </a:lnTo>
                  <a:lnTo>
                    <a:pt x="275713" y="388739"/>
                  </a:lnTo>
                  <a:lnTo>
                    <a:pt x="319047" y="415502"/>
                  </a:lnTo>
                  <a:lnTo>
                    <a:pt x="351149" y="436002"/>
                  </a:lnTo>
                  <a:lnTo>
                    <a:pt x="383277" y="457349"/>
                  </a:lnTo>
                  <a:lnTo>
                    <a:pt x="423678" y="487095"/>
                  </a:lnTo>
                  <a:lnTo>
                    <a:pt x="459789" y="519610"/>
                  </a:lnTo>
                  <a:lnTo>
                    <a:pt x="496517" y="557767"/>
                  </a:lnTo>
                  <a:lnTo>
                    <a:pt x="508408" y="574967"/>
                  </a:lnTo>
                  <a:lnTo>
                    <a:pt x="513694" y="589226"/>
                  </a:lnTo>
                  <a:lnTo>
                    <a:pt x="513395" y="602178"/>
                  </a:lnTo>
                  <a:lnTo>
                    <a:pt x="508966" y="614549"/>
                  </a:lnTo>
                  <a:lnTo>
                    <a:pt x="500381" y="626662"/>
                  </a:lnTo>
                  <a:lnTo>
                    <a:pt x="484660" y="636015"/>
                  </a:lnTo>
                  <a:lnTo>
                    <a:pt x="450850" y="646858"/>
                  </a:lnTo>
                  <a:lnTo>
                    <a:pt x="406768" y="656354"/>
                  </a:lnTo>
                  <a:lnTo>
                    <a:pt x="372277" y="661448"/>
                  </a:lnTo>
                  <a:lnTo>
                    <a:pt x="333798" y="663712"/>
                  </a:lnTo>
                  <a:lnTo>
                    <a:pt x="290897" y="667364"/>
                  </a:lnTo>
                  <a:lnTo>
                    <a:pt x="246366" y="671302"/>
                  </a:lnTo>
                  <a:lnTo>
                    <a:pt x="203423" y="673052"/>
                  </a:lnTo>
                  <a:lnTo>
                    <a:pt x="161187" y="673830"/>
                  </a:lnTo>
                  <a:lnTo>
                    <a:pt x="120256" y="675168"/>
                  </a:lnTo>
                  <a:lnTo>
                    <a:pt x="82220" y="679070"/>
                  </a:lnTo>
                  <a:lnTo>
                    <a:pt x="41559" y="682105"/>
                  </a:lnTo>
                  <a:lnTo>
                    <a:pt x="0" y="6833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51"/>
            <p:cNvSpPr/>
            <p:nvPr>
              <p:custDataLst>
                <p:tags r:id="rId4"/>
              </p:custDataLst>
            </p:nvPr>
          </p:nvSpPr>
          <p:spPr>
            <a:xfrm>
              <a:off x="10070819" y="2234472"/>
              <a:ext cx="757916" cy="372875"/>
            </a:xfrm>
            <a:custGeom>
              <a:avLst/>
              <a:gdLst/>
              <a:ahLst/>
              <a:cxnLst/>
              <a:rect l="0" t="0" r="0" b="0"/>
              <a:pathLst>
                <a:path w="757916" h="372875">
                  <a:moveTo>
                    <a:pt x="132837" y="87247"/>
                  </a:moveTo>
                  <a:lnTo>
                    <a:pt x="132837" y="87247"/>
                  </a:lnTo>
                  <a:lnTo>
                    <a:pt x="132837" y="74818"/>
                  </a:lnTo>
                  <a:lnTo>
                    <a:pt x="135485" y="69155"/>
                  </a:lnTo>
                  <a:lnTo>
                    <a:pt x="145266" y="57435"/>
                  </a:lnTo>
                  <a:lnTo>
                    <a:pt x="182826" y="30506"/>
                  </a:lnTo>
                  <a:lnTo>
                    <a:pt x="211700" y="20605"/>
                  </a:lnTo>
                  <a:lnTo>
                    <a:pt x="253918" y="14111"/>
                  </a:lnTo>
                  <a:lnTo>
                    <a:pt x="292406" y="9022"/>
                  </a:lnTo>
                  <a:lnTo>
                    <a:pt x="331590" y="4868"/>
                  </a:lnTo>
                  <a:lnTo>
                    <a:pt x="374620" y="0"/>
                  </a:lnTo>
                  <a:lnTo>
                    <a:pt x="416143" y="1203"/>
                  </a:lnTo>
                  <a:lnTo>
                    <a:pt x="456227" y="5198"/>
                  </a:lnTo>
                  <a:lnTo>
                    <a:pt x="494231" y="9027"/>
                  </a:lnTo>
                  <a:lnTo>
                    <a:pt x="538481" y="19210"/>
                  </a:lnTo>
                  <a:lnTo>
                    <a:pt x="577864" y="33725"/>
                  </a:lnTo>
                  <a:lnTo>
                    <a:pt x="589588" y="40639"/>
                  </a:lnTo>
                  <a:lnTo>
                    <a:pt x="608480" y="62196"/>
                  </a:lnTo>
                  <a:lnTo>
                    <a:pt x="612124" y="71483"/>
                  </a:lnTo>
                  <a:lnTo>
                    <a:pt x="613096" y="76738"/>
                  </a:lnTo>
                  <a:lnTo>
                    <a:pt x="611531" y="85222"/>
                  </a:lnTo>
                  <a:lnTo>
                    <a:pt x="606535" y="93292"/>
                  </a:lnTo>
                  <a:lnTo>
                    <a:pt x="581570" y="120393"/>
                  </a:lnTo>
                  <a:lnTo>
                    <a:pt x="544084" y="137744"/>
                  </a:lnTo>
                  <a:lnTo>
                    <a:pt x="510121" y="153582"/>
                  </a:lnTo>
                  <a:lnTo>
                    <a:pt x="473930" y="170843"/>
                  </a:lnTo>
                  <a:lnTo>
                    <a:pt x="432230" y="188525"/>
                  </a:lnTo>
                  <a:lnTo>
                    <a:pt x="403153" y="200389"/>
                  </a:lnTo>
                  <a:lnTo>
                    <a:pt x="371048" y="212277"/>
                  </a:lnTo>
                  <a:lnTo>
                    <a:pt x="337927" y="223183"/>
                  </a:lnTo>
                  <a:lnTo>
                    <a:pt x="306671" y="231337"/>
                  </a:lnTo>
                  <a:lnTo>
                    <a:pt x="273598" y="240915"/>
                  </a:lnTo>
                  <a:lnTo>
                    <a:pt x="240046" y="251786"/>
                  </a:lnTo>
                  <a:lnTo>
                    <a:pt x="208598" y="263232"/>
                  </a:lnTo>
                  <a:lnTo>
                    <a:pt x="167742" y="280832"/>
                  </a:lnTo>
                  <a:lnTo>
                    <a:pt x="125761" y="293874"/>
                  </a:lnTo>
                  <a:lnTo>
                    <a:pt x="86643" y="308763"/>
                  </a:lnTo>
                  <a:lnTo>
                    <a:pt x="45990" y="324443"/>
                  </a:lnTo>
                  <a:lnTo>
                    <a:pt x="7305" y="343150"/>
                  </a:lnTo>
                  <a:lnTo>
                    <a:pt x="2631" y="349148"/>
                  </a:lnTo>
                  <a:lnTo>
                    <a:pt x="0" y="358103"/>
                  </a:lnTo>
                  <a:lnTo>
                    <a:pt x="622" y="360091"/>
                  </a:lnTo>
                  <a:lnTo>
                    <a:pt x="2030" y="361417"/>
                  </a:lnTo>
                  <a:lnTo>
                    <a:pt x="22309" y="369855"/>
                  </a:lnTo>
                  <a:lnTo>
                    <a:pt x="66872" y="372583"/>
                  </a:lnTo>
                  <a:lnTo>
                    <a:pt x="110315" y="372874"/>
                  </a:lnTo>
                  <a:lnTo>
                    <a:pt x="143663" y="370296"/>
                  </a:lnTo>
                  <a:lnTo>
                    <a:pt x="180312" y="366835"/>
                  </a:lnTo>
                  <a:lnTo>
                    <a:pt x="223060" y="365298"/>
                  </a:lnTo>
                  <a:lnTo>
                    <a:pt x="265871" y="364614"/>
                  </a:lnTo>
                  <a:lnTo>
                    <a:pt x="309042" y="364310"/>
                  </a:lnTo>
                  <a:lnTo>
                    <a:pt x="331665" y="364229"/>
                  </a:lnTo>
                  <a:lnTo>
                    <a:pt x="354686" y="364175"/>
                  </a:lnTo>
                  <a:lnTo>
                    <a:pt x="377971" y="364139"/>
                  </a:lnTo>
                  <a:lnTo>
                    <a:pt x="401432" y="364115"/>
                  </a:lnTo>
                  <a:lnTo>
                    <a:pt x="425010" y="364099"/>
                  </a:lnTo>
                  <a:lnTo>
                    <a:pt x="447674" y="364088"/>
                  </a:lnTo>
                  <a:lnTo>
                    <a:pt x="491377" y="364077"/>
                  </a:lnTo>
                  <a:lnTo>
                    <a:pt x="533951" y="364071"/>
                  </a:lnTo>
                  <a:lnTo>
                    <a:pt x="576024" y="364069"/>
                  </a:lnTo>
                  <a:lnTo>
                    <a:pt x="617874" y="364068"/>
                  </a:lnTo>
                  <a:lnTo>
                    <a:pt x="654333" y="364067"/>
                  </a:lnTo>
                  <a:lnTo>
                    <a:pt x="686084" y="364067"/>
                  </a:lnTo>
                  <a:lnTo>
                    <a:pt x="724285" y="364067"/>
                  </a:lnTo>
                  <a:lnTo>
                    <a:pt x="757915" y="3640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52"/>
            <p:cNvSpPr/>
            <p:nvPr>
              <p:custDataLst>
                <p:tags r:id="rId5"/>
              </p:custDataLst>
            </p:nvPr>
          </p:nvSpPr>
          <p:spPr>
            <a:xfrm>
              <a:off x="10091379" y="2062758"/>
              <a:ext cx="219436" cy="276652"/>
            </a:xfrm>
            <a:custGeom>
              <a:avLst/>
              <a:gdLst/>
              <a:ahLst/>
              <a:cxnLst/>
              <a:rect l="0" t="0" r="0" b="0"/>
              <a:pathLst>
                <a:path w="219436" h="276652">
                  <a:moveTo>
                    <a:pt x="22980" y="62508"/>
                  </a:moveTo>
                  <a:lnTo>
                    <a:pt x="22980" y="62508"/>
                  </a:lnTo>
                  <a:lnTo>
                    <a:pt x="22980" y="74936"/>
                  </a:lnTo>
                  <a:lnTo>
                    <a:pt x="20334" y="80599"/>
                  </a:lnTo>
                  <a:lnTo>
                    <a:pt x="18240" y="83498"/>
                  </a:lnTo>
                  <a:lnTo>
                    <a:pt x="7146" y="127900"/>
                  </a:lnTo>
                  <a:lnTo>
                    <a:pt x="5298" y="171779"/>
                  </a:lnTo>
                  <a:lnTo>
                    <a:pt x="2528" y="197080"/>
                  </a:lnTo>
                  <a:lnTo>
                    <a:pt x="0" y="213599"/>
                  </a:lnTo>
                  <a:lnTo>
                    <a:pt x="5533" y="251691"/>
                  </a:lnTo>
                  <a:lnTo>
                    <a:pt x="14017" y="276651"/>
                  </a:lnTo>
                  <a:lnTo>
                    <a:pt x="14049" y="238656"/>
                  </a:lnTo>
                  <a:lnTo>
                    <a:pt x="11404" y="196131"/>
                  </a:lnTo>
                  <a:lnTo>
                    <a:pt x="6361" y="160671"/>
                  </a:lnTo>
                  <a:lnTo>
                    <a:pt x="12495" y="131140"/>
                  </a:lnTo>
                  <a:lnTo>
                    <a:pt x="21418" y="107317"/>
                  </a:lnTo>
                  <a:lnTo>
                    <a:pt x="58956" y="62691"/>
                  </a:lnTo>
                  <a:lnTo>
                    <a:pt x="81927" y="44703"/>
                  </a:lnTo>
                  <a:lnTo>
                    <a:pt x="124523" y="22019"/>
                  </a:lnTo>
                  <a:lnTo>
                    <a:pt x="164452" y="9163"/>
                  </a:lnTo>
                  <a:lnTo>
                    <a:pt x="202197" y="1207"/>
                  </a:lnTo>
                  <a:lnTo>
                    <a:pt x="21943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53"/>
            <p:cNvSpPr/>
            <p:nvPr>
              <p:custDataLst>
                <p:tags r:id="rId6"/>
              </p:custDataLst>
            </p:nvPr>
          </p:nvSpPr>
          <p:spPr>
            <a:xfrm>
              <a:off x="9391055" y="1785938"/>
              <a:ext cx="53579" cy="553641"/>
            </a:xfrm>
            <a:custGeom>
              <a:avLst/>
              <a:gdLst/>
              <a:ahLst/>
              <a:cxnLst/>
              <a:rect l="0" t="0" r="0" b="0"/>
              <a:pathLst>
                <a:path w="53579" h="553641">
                  <a:moveTo>
                    <a:pt x="53578" y="0"/>
                  </a:moveTo>
                  <a:lnTo>
                    <a:pt x="53578" y="0"/>
                  </a:lnTo>
                  <a:lnTo>
                    <a:pt x="45888" y="7688"/>
                  </a:lnTo>
                  <a:lnTo>
                    <a:pt x="45016" y="13302"/>
                  </a:lnTo>
                  <a:lnTo>
                    <a:pt x="43729" y="31217"/>
                  </a:lnTo>
                  <a:lnTo>
                    <a:pt x="36969" y="64462"/>
                  </a:lnTo>
                  <a:lnTo>
                    <a:pt x="34973" y="99604"/>
                  </a:lnTo>
                  <a:lnTo>
                    <a:pt x="28699" y="141089"/>
                  </a:lnTo>
                  <a:lnTo>
                    <a:pt x="27355" y="174426"/>
                  </a:lnTo>
                  <a:lnTo>
                    <a:pt x="26956" y="213077"/>
                  </a:lnTo>
                  <a:lnTo>
                    <a:pt x="26838" y="252311"/>
                  </a:lnTo>
                  <a:lnTo>
                    <a:pt x="26803" y="295355"/>
                  </a:lnTo>
                  <a:lnTo>
                    <a:pt x="24148" y="339528"/>
                  </a:lnTo>
                  <a:lnTo>
                    <a:pt x="19723" y="381389"/>
                  </a:lnTo>
                  <a:lnTo>
                    <a:pt x="15765" y="421574"/>
                  </a:lnTo>
                  <a:lnTo>
                    <a:pt x="10954" y="464900"/>
                  </a:lnTo>
                  <a:lnTo>
                    <a:pt x="6885" y="503865"/>
                  </a:lnTo>
                  <a:lnTo>
                    <a:pt x="0" y="5536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SMARTInkShape-154"/>
          <p:cNvSpPr/>
          <p:nvPr>
            <p:custDataLst>
              <p:tags r:id="rId1"/>
            </p:custDataLst>
          </p:nvPr>
        </p:nvSpPr>
        <p:spPr>
          <a:xfrm>
            <a:off x="3181928" y="3049509"/>
            <a:ext cx="1642730" cy="820626"/>
          </a:xfrm>
          <a:custGeom>
            <a:avLst/>
            <a:gdLst/>
            <a:ahLst/>
            <a:cxnLst/>
            <a:rect l="0" t="0" r="0" b="0"/>
            <a:pathLst>
              <a:path w="1642730" h="820626">
                <a:moveTo>
                  <a:pt x="1279939" y="66952"/>
                </a:moveTo>
                <a:lnTo>
                  <a:pt x="1279939" y="66952"/>
                </a:lnTo>
                <a:lnTo>
                  <a:pt x="1275199" y="66952"/>
                </a:lnTo>
                <a:lnTo>
                  <a:pt x="1236192" y="46557"/>
                </a:lnTo>
                <a:lnTo>
                  <a:pt x="1194106" y="28387"/>
                </a:lnTo>
                <a:lnTo>
                  <a:pt x="1161424" y="16409"/>
                </a:lnTo>
                <a:lnTo>
                  <a:pt x="1127055" y="9762"/>
                </a:lnTo>
                <a:lnTo>
                  <a:pt x="1089952" y="5815"/>
                </a:lnTo>
                <a:lnTo>
                  <a:pt x="1047003" y="754"/>
                </a:lnTo>
                <a:lnTo>
                  <a:pt x="1023445" y="0"/>
                </a:lnTo>
                <a:lnTo>
                  <a:pt x="998811" y="489"/>
                </a:lnTo>
                <a:lnTo>
                  <a:pt x="973458" y="1807"/>
                </a:lnTo>
                <a:lnTo>
                  <a:pt x="947626" y="3678"/>
                </a:lnTo>
                <a:lnTo>
                  <a:pt x="921475" y="5918"/>
                </a:lnTo>
                <a:lnTo>
                  <a:pt x="895112" y="8403"/>
                </a:lnTo>
                <a:lnTo>
                  <a:pt x="867614" y="11052"/>
                </a:lnTo>
                <a:lnTo>
                  <a:pt x="839361" y="13810"/>
                </a:lnTo>
                <a:lnTo>
                  <a:pt x="810603" y="16642"/>
                </a:lnTo>
                <a:lnTo>
                  <a:pt x="780517" y="21505"/>
                </a:lnTo>
                <a:lnTo>
                  <a:pt x="749546" y="27725"/>
                </a:lnTo>
                <a:lnTo>
                  <a:pt x="717984" y="34847"/>
                </a:lnTo>
                <a:lnTo>
                  <a:pt x="687021" y="42572"/>
                </a:lnTo>
                <a:lnTo>
                  <a:pt x="656457" y="50699"/>
                </a:lnTo>
                <a:lnTo>
                  <a:pt x="626160" y="59093"/>
                </a:lnTo>
                <a:lnTo>
                  <a:pt x="595047" y="67666"/>
                </a:lnTo>
                <a:lnTo>
                  <a:pt x="563391" y="76358"/>
                </a:lnTo>
                <a:lnTo>
                  <a:pt x="531374" y="85129"/>
                </a:lnTo>
                <a:lnTo>
                  <a:pt x="500106" y="95937"/>
                </a:lnTo>
                <a:lnTo>
                  <a:pt x="469340" y="108103"/>
                </a:lnTo>
                <a:lnTo>
                  <a:pt x="438907" y="121175"/>
                </a:lnTo>
                <a:lnTo>
                  <a:pt x="408696" y="134851"/>
                </a:lnTo>
                <a:lnTo>
                  <a:pt x="378634" y="148929"/>
                </a:lnTo>
                <a:lnTo>
                  <a:pt x="348671" y="163275"/>
                </a:lnTo>
                <a:lnTo>
                  <a:pt x="319765" y="178792"/>
                </a:lnTo>
                <a:lnTo>
                  <a:pt x="291565" y="195090"/>
                </a:lnTo>
                <a:lnTo>
                  <a:pt x="263836" y="211909"/>
                </a:lnTo>
                <a:lnTo>
                  <a:pt x="237412" y="228082"/>
                </a:lnTo>
                <a:lnTo>
                  <a:pt x="211859" y="243825"/>
                </a:lnTo>
                <a:lnTo>
                  <a:pt x="186886" y="259281"/>
                </a:lnTo>
                <a:lnTo>
                  <a:pt x="143262" y="294976"/>
                </a:lnTo>
                <a:lnTo>
                  <a:pt x="105023" y="332999"/>
                </a:lnTo>
                <a:lnTo>
                  <a:pt x="71491" y="369742"/>
                </a:lnTo>
                <a:lnTo>
                  <a:pt x="45343" y="408562"/>
                </a:lnTo>
                <a:lnTo>
                  <a:pt x="24793" y="447974"/>
                </a:lnTo>
                <a:lnTo>
                  <a:pt x="9044" y="485334"/>
                </a:lnTo>
                <a:lnTo>
                  <a:pt x="722" y="521782"/>
                </a:lnTo>
                <a:lnTo>
                  <a:pt x="0" y="557825"/>
                </a:lnTo>
                <a:lnTo>
                  <a:pt x="9601" y="593688"/>
                </a:lnTo>
                <a:lnTo>
                  <a:pt x="29081" y="626826"/>
                </a:lnTo>
                <a:lnTo>
                  <a:pt x="57252" y="657097"/>
                </a:lnTo>
                <a:lnTo>
                  <a:pt x="96231" y="683780"/>
                </a:lnTo>
                <a:lnTo>
                  <a:pt x="118730" y="696452"/>
                </a:lnTo>
                <a:lnTo>
                  <a:pt x="142659" y="708869"/>
                </a:lnTo>
                <a:lnTo>
                  <a:pt x="167542" y="721115"/>
                </a:lnTo>
                <a:lnTo>
                  <a:pt x="194052" y="732256"/>
                </a:lnTo>
                <a:lnTo>
                  <a:pt x="221647" y="742660"/>
                </a:lnTo>
                <a:lnTo>
                  <a:pt x="249966" y="752572"/>
                </a:lnTo>
                <a:lnTo>
                  <a:pt x="280751" y="761165"/>
                </a:lnTo>
                <a:lnTo>
                  <a:pt x="313181" y="768878"/>
                </a:lnTo>
                <a:lnTo>
                  <a:pt x="346707" y="776004"/>
                </a:lnTo>
                <a:lnTo>
                  <a:pt x="382949" y="782739"/>
                </a:lnTo>
                <a:lnTo>
                  <a:pt x="421000" y="789214"/>
                </a:lnTo>
                <a:lnTo>
                  <a:pt x="460258" y="795514"/>
                </a:lnTo>
                <a:lnTo>
                  <a:pt x="500321" y="800707"/>
                </a:lnTo>
                <a:lnTo>
                  <a:pt x="540921" y="805161"/>
                </a:lnTo>
                <a:lnTo>
                  <a:pt x="581878" y="809123"/>
                </a:lnTo>
                <a:lnTo>
                  <a:pt x="623072" y="812756"/>
                </a:lnTo>
                <a:lnTo>
                  <a:pt x="664426" y="816170"/>
                </a:lnTo>
                <a:lnTo>
                  <a:pt x="705887" y="819439"/>
                </a:lnTo>
                <a:lnTo>
                  <a:pt x="748409" y="820625"/>
                </a:lnTo>
                <a:lnTo>
                  <a:pt x="791640" y="820424"/>
                </a:lnTo>
                <a:lnTo>
                  <a:pt x="835344" y="819298"/>
                </a:lnTo>
                <a:lnTo>
                  <a:pt x="878371" y="817555"/>
                </a:lnTo>
                <a:lnTo>
                  <a:pt x="920946" y="815401"/>
                </a:lnTo>
                <a:lnTo>
                  <a:pt x="963220" y="812973"/>
                </a:lnTo>
                <a:lnTo>
                  <a:pt x="1005293" y="808377"/>
                </a:lnTo>
                <a:lnTo>
                  <a:pt x="1047232" y="802337"/>
                </a:lnTo>
                <a:lnTo>
                  <a:pt x="1089082" y="795334"/>
                </a:lnTo>
                <a:lnTo>
                  <a:pt x="1129881" y="787688"/>
                </a:lnTo>
                <a:lnTo>
                  <a:pt x="1169978" y="779615"/>
                </a:lnTo>
                <a:lnTo>
                  <a:pt x="1209609" y="771256"/>
                </a:lnTo>
                <a:lnTo>
                  <a:pt x="1247935" y="761714"/>
                </a:lnTo>
                <a:lnTo>
                  <a:pt x="1285392" y="751385"/>
                </a:lnTo>
                <a:lnTo>
                  <a:pt x="1322270" y="740529"/>
                </a:lnTo>
                <a:lnTo>
                  <a:pt x="1356777" y="728332"/>
                </a:lnTo>
                <a:lnTo>
                  <a:pt x="1389703" y="715239"/>
                </a:lnTo>
                <a:lnTo>
                  <a:pt x="1421576" y="701550"/>
                </a:lnTo>
                <a:lnTo>
                  <a:pt x="1450762" y="686470"/>
                </a:lnTo>
                <a:lnTo>
                  <a:pt x="1478157" y="670464"/>
                </a:lnTo>
                <a:lnTo>
                  <a:pt x="1504358" y="653840"/>
                </a:lnTo>
                <a:lnTo>
                  <a:pt x="1527778" y="636804"/>
                </a:lnTo>
                <a:lnTo>
                  <a:pt x="1569676" y="602001"/>
                </a:lnTo>
                <a:lnTo>
                  <a:pt x="1600203" y="561397"/>
                </a:lnTo>
                <a:lnTo>
                  <a:pt x="1622700" y="517885"/>
                </a:lnTo>
                <a:lnTo>
                  <a:pt x="1639314" y="475395"/>
                </a:lnTo>
                <a:lnTo>
                  <a:pt x="1642729" y="433360"/>
                </a:lnTo>
                <a:lnTo>
                  <a:pt x="1636640" y="390534"/>
                </a:lnTo>
                <a:lnTo>
                  <a:pt x="1630849" y="368002"/>
                </a:lnTo>
                <a:lnTo>
                  <a:pt x="1614493" y="323783"/>
                </a:lnTo>
                <a:lnTo>
                  <a:pt x="1590687" y="284287"/>
                </a:lnTo>
                <a:lnTo>
                  <a:pt x="1555632" y="246889"/>
                </a:lnTo>
                <a:lnTo>
                  <a:pt x="1535172" y="228582"/>
                </a:lnTo>
                <a:lnTo>
                  <a:pt x="1510618" y="210424"/>
                </a:lnTo>
                <a:lnTo>
                  <a:pt x="1483335" y="192366"/>
                </a:lnTo>
                <a:lnTo>
                  <a:pt x="1454231" y="174374"/>
                </a:lnTo>
                <a:lnTo>
                  <a:pt x="1422923" y="159402"/>
                </a:lnTo>
                <a:lnTo>
                  <a:pt x="1390145" y="146445"/>
                </a:lnTo>
                <a:lnTo>
                  <a:pt x="1356386" y="134830"/>
                </a:lnTo>
                <a:lnTo>
                  <a:pt x="1319989" y="124110"/>
                </a:lnTo>
                <a:lnTo>
                  <a:pt x="1281835" y="113987"/>
                </a:lnTo>
                <a:lnTo>
                  <a:pt x="1242508" y="104262"/>
                </a:lnTo>
                <a:lnTo>
                  <a:pt x="1201407" y="97778"/>
                </a:lnTo>
                <a:lnTo>
                  <a:pt x="1159123" y="93456"/>
                </a:lnTo>
                <a:lnTo>
                  <a:pt x="1116052" y="90574"/>
                </a:lnTo>
                <a:lnTo>
                  <a:pt x="1072454" y="88653"/>
                </a:lnTo>
                <a:lnTo>
                  <a:pt x="1028506" y="87373"/>
                </a:lnTo>
                <a:lnTo>
                  <a:pt x="984325" y="86519"/>
                </a:lnTo>
                <a:lnTo>
                  <a:pt x="938003" y="88926"/>
                </a:lnTo>
                <a:lnTo>
                  <a:pt x="890256" y="93508"/>
                </a:lnTo>
                <a:lnTo>
                  <a:pt x="841556" y="99539"/>
                </a:lnTo>
                <a:lnTo>
                  <a:pt x="797184" y="105543"/>
                </a:lnTo>
                <a:lnTo>
                  <a:pt x="755696" y="111531"/>
                </a:lnTo>
                <a:lnTo>
                  <a:pt x="716131" y="117508"/>
                </a:lnTo>
                <a:lnTo>
                  <a:pt x="681817" y="123476"/>
                </a:lnTo>
                <a:lnTo>
                  <a:pt x="565564" y="14731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MARTInkShape-155"/>
          <p:cNvSpPr/>
          <p:nvPr>
            <p:custDataLst>
              <p:tags r:id="rId2"/>
            </p:custDataLst>
          </p:nvPr>
        </p:nvSpPr>
        <p:spPr>
          <a:xfrm>
            <a:off x="3091696" y="2805163"/>
            <a:ext cx="2114869" cy="1343572"/>
          </a:xfrm>
          <a:custGeom>
            <a:avLst/>
            <a:gdLst/>
            <a:ahLst/>
            <a:cxnLst/>
            <a:rect l="0" t="0" r="0" b="0"/>
            <a:pathLst>
              <a:path w="2114869" h="1343572">
                <a:moveTo>
                  <a:pt x="1691640" y="7689"/>
                </a:moveTo>
                <a:lnTo>
                  <a:pt x="1691640" y="7689"/>
                </a:lnTo>
                <a:lnTo>
                  <a:pt x="1649613" y="7689"/>
                </a:lnTo>
                <a:lnTo>
                  <a:pt x="1619713" y="5043"/>
                </a:lnTo>
                <a:lnTo>
                  <a:pt x="1580298" y="1552"/>
                </a:lnTo>
                <a:lnTo>
                  <a:pt x="1555896" y="621"/>
                </a:lnTo>
                <a:lnTo>
                  <a:pt x="1529707" y="0"/>
                </a:lnTo>
                <a:lnTo>
                  <a:pt x="1502325" y="579"/>
                </a:lnTo>
                <a:lnTo>
                  <a:pt x="1474149" y="1956"/>
                </a:lnTo>
                <a:lnTo>
                  <a:pt x="1445443" y="3867"/>
                </a:lnTo>
                <a:lnTo>
                  <a:pt x="1415391" y="6133"/>
                </a:lnTo>
                <a:lnTo>
                  <a:pt x="1384443" y="8636"/>
                </a:lnTo>
                <a:lnTo>
                  <a:pt x="1352897" y="11297"/>
                </a:lnTo>
                <a:lnTo>
                  <a:pt x="1320952" y="14063"/>
                </a:lnTo>
                <a:lnTo>
                  <a:pt x="1288741" y="16899"/>
                </a:lnTo>
                <a:lnTo>
                  <a:pt x="1256353" y="19782"/>
                </a:lnTo>
                <a:lnTo>
                  <a:pt x="1223847" y="24681"/>
                </a:lnTo>
                <a:lnTo>
                  <a:pt x="1191263" y="30923"/>
                </a:lnTo>
                <a:lnTo>
                  <a:pt x="1158625" y="38061"/>
                </a:lnTo>
                <a:lnTo>
                  <a:pt x="1125953" y="45796"/>
                </a:lnTo>
                <a:lnTo>
                  <a:pt x="1093257" y="53930"/>
                </a:lnTo>
                <a:lnTo>
                  <a:pt x="1060547" y="62329"/>
                </a:lnTo>
                <a:lnTo>
                  <a:pt x="1026833" y="71896"/>
                </a:lnTo>
                <a:lnTo>
                  <a:pt x="992451" y="82244"/>
                </a:lnTo>
                <a:lnTo>
                  <a:pt x="957623" y="93111"/>
                </a:lnTo>
                <a:lnTo>
                  <a:pt x="921506" y="105316"/>
                </a:lnTo>
                <a:lnTo>
                  <a:pt x="884530" y="118414"/>
                </a:lnTo>
                <a:lnTo>
                  <a:pt x="846981" y="132107"/>
                </a:lnTo>
                <a:lnTo>
                  <a:pt x="811034" y="146197"/>
                </a:lnTo>
                <a:lnTo>
                  <a:pt x="776155" y="160551"/>
                </a:lnTo>
                <a:lnTo>
                  <a:pt x="741989" y="175081"/>
                </a:lnTo>
                <a:lnTo>
                  <a:pt x="707305" y="190721"/>
                </a:lnTo>
                <a:lnTo>
                  <a:pt x="672276" y="207101"/>
                </a:lnTo>
                <a:lnTo>
                  <a:pt x="637017" y="223974"/>
                </a:lnTo>
                <a:lnTo>
                  <a:pt x="602597" y="242168"/>
                </a:lnTo>
                <a:lnTo>
                  <a:pt x="568736" y="261242"/>
                </a:lnTo>
                <a:lnTo>
                  <a:pt x="535249" y="280904"/>
                </a:lnTo>
                <a:lnTo>
                  <a:pt x="503002" y="300957"/>
                </a:lnTo>
                <a:lnTo>
                  <a:pt x="471581" y="321271"/>
                </a:lnTo>
                <a:lnTo>
                  <a:pt x="440713" y="341759"/>
                </a:lnTo>
                <a:lnTo>
                  <a:pt x="410212" y="364348"/>
                </a:lnTo>
                <a:lnTo>
                  <a:pt x="379956" y="388336"/>
                </a:lnTo>
                <a:lnTo>
                  <a:pt x="349864" y="413258"/>
                </a:lnTo>
                <a:lnTo>
                  <a:pt x="321865" y="437811"/>
                </a:lnTo>
                <a:lnTo>
                  <a:pt x="295261" y="462116"/>
                </a:lnTo>
                <a:lnTo>
                  <a:pt x="269588" y="486258"/>
                </a:lnTo>
                <a:lnTo>
                  <a:pt x="244535" y="511281"/>
                </a:lnTo>
                <a:lnTo>
                  <a:pt x="219896" y="536894"/>
                </a:lnTo>
                <a:lnTo>
                  <a:pt x="195532" y="562898"/>
                </a:lnTo>
                <a:lnTo>
                  <a:pt x="174328" y="588172"/>
                </a:lnTo>
                <a:lnTo>
                  <a:pt x="155232" y="612959"/>
                </a:lnTo>
                <a:lnTo>
                  <a:pt x="137539" y="637421"/>
                </a:lnTo>
                <a:lnTo>
                  <a:pt x="120784" y="662659"/>
                </a:lnTo>
                <a:lnTo>
                  <a:pt x="104653" y="688413"/>
                </a:lnTo>
                <a:lnTo>
                  <a:pt x="88937" y="714513"/>
                </a:lnTo>
                <a:lnTo>
                  <a:pt x="74492" y="740842"/>
                </a:lnTo>
                <a:lnTo>
                  <a:pt x="60893" y="767325"/>
                </a:lnTo>
                <a:lnTo>
                  <a:pt x="47858" y="793910"/>
                </a:lnTo>
                <a:lnTo>
                  <a:pt x="36192" y="819570"/>
                </a:lnTo>
                <a:lnTo>
                  <a:pt x="25437" y="844615"/>
                </a:lnTo>
                <a:lnTo>
                  <a:pt x="15291" y="869249"/>
                </a:lnTo>
                <a:lnTo>
                  <a:pt x="8527" y="894601"/>
                </a:lnTo>
                <a:lnTo>
                  <a:pt x="4018" y="920432"/>
                </a:lnTo>
                <a:lnTo>
                  <a:pt x="1012" y="946583"/>
                </a:lnTo>
                <a:lnTo>
                  <a:pt x="0" y="970962"/>
                </a:lnTo>
                <a:lnTo>
                  <a:pt x="317" y="994160"/>
                </a:lnTo>
                <a:lnTo>
                  <a:pt x="1521" y="1016570"/>
                </a:lnTo>
                <a:lnTo>
                  <a:pt x="6292" y="1039448"/>
                </a:lnTo>
                <a:lnTo>
                  <a:pt x="13442" y="1062638"/>
                </a:lnTo>
                <a:lnTo>
                  <a:pt x="22177" y="1086035"/>
                </a:lnTo>
                <a:lnTo>
                  <a:pt x="45112" y="1127907"/>
                </a:lnTo>
                <a:lnTo>
                  <a:pt x="73826" y="1166360"/>
                </a:lnTo>
                <a:lnTo>
                  <a:pt x="109739" y="1203294"/>
                </a:lnTo>
                <a:lnTo>
                  <a:pt x="154143" y="1234262"/>
                </a:lnTo>
                <a:lnTo>
                  <a:pt x="178486" y="1248076"/>
                </a:lnTo>
                <a:lnTo>
                  <a:pt x="205628" y="1261254"/>
                </a:lnTo>
                <a:lnTo>
                  <a:pt x="234637" y="1274008"/>
                </a:lnTo>
                <a:lnTo>
                  <a:pt x="264891" y="1286479"/>
                </a:lnTo>
                <a:lnTo>
                  <a:pt x="296966" y="1296778"/>
                </a:lnTo>
                <a:lnTo>
                  <a:pt x="330256" y="1305629"/>
                </a:lnTo>
                <a:lnTo>
                  <a:pt x="364355" y="1313513"/>
                </a:lnTo>
                <a:lnTo>
                  <a:pt x="399987" y="1320754"/>
                </a:lnTo>
                <a:lnTo>
                  <a:pt x="436639" y="1327565"/>
                </a:lnTo>
                <a:lnTo>
                  <a:pt x="473973" y="1334091"/>
                </a:lnTo>
                <a:lnTo>
                  <a:pt x="511760" y="1338441"/>
                </a:lnTo>
                <a:lnTo>
                  <a:pt x="549850" y="1341341"/>
                </a:lnTo>
                <a:lnTo>
                  <a:pt x="588142" y="1343275"/>
                </a:lnTo>
                <a:lnTo>
                  <a:pt x="627561" y="1343571"/>
                </a:lnTo>
                <a:lnTo>
                  <a:pt x="667730" y="1342777"/>
                </a:lnTo>
                <a:lnTo>
                  <a:pt x="708401" y="1341255"/>
                </a:lnTo>
                <a:lnTo>
                  <a:pt x="750397" y="1338257"/>
                </a:lnTo>
                <a:lnTo>
                  <a:pt x="793278" y="1334273"/>
                </a:lnTo>
                <a:lnTo>
                  <a:pt x="836747" y="1329633"/>
                </a:lnTo>
                <a:lnTo>
                  <a:pt x="879618" y="1322570"/>
                </a:lnTo>
                <a:lnTo>
                  <a:pt x="922089" y="1313894"/>
                </a:lnTo>
                <a:lnTo>
                  <a:pt x="964293" y="1304140"/>
                </a:lnTo>
                <a:lnTo>
                  <a:pt x="1006321" y="1292677"/>
                </a:lnTo>
                <a:lnTo>
                  <a:pt x="1048229" y="1280074"/>
                </a:lnTo>
                <a:lnTo>
                  <a:pt x="1090059" y="1266711"/>
                </a:lnTo>
                <a:lnTo>
                  <a:pt x="1131836" y="1251849"/>
                </a:lnTo>
                <a:lnTo>
                  <a:pt x="1173578" y="1235989"/>
                </a:lnTo>
                <a:lnTo>
                  <a:pt x="1215297" y="1219461"/>
                </a:lnTo>
                <a:lnTo>
                  <a:pt x="1256008" y="1201498"/>
                </a:lnTo>
                <a:lnTo>
                  <a:pt x="1296046" y="1182577"/>
                </a:lnTo>
                <a:lnTo>
                  <a:pt x="1335638" y="1163018"/>
                </a:lnTo>
                <a:lnTo>
                  <a:pt x="1374930" y="1143033"/>
                </a:lnTo>
                <a:lnTo>
                  <a:pt x="1414023" y="1122765"/>
                </a:lnTo>
                <a:lnTo>
                  <a:pt x="1452984" y="1102307"/>
                </a:lnTo>
                <a:lnTo>
                  <a:pt x="1490864" y="1079739"/>
                </a:lnTo>
                <a:lnTo>
                  <a:pt x="1528024" y="1055764"/>
                </a:lnTo>
                <a:lnTo>
                  <a:pt x="1564703" y="1030851"/>
                </a:lnTo>
                <a:lnTo>
                  <a:pt x="1601063" y="1006304"/>
                </a:lnTo>
                <a:lnTo>
                  <a:pt x="1637208" y="982003"/>
                </a:lnTo>
                <a:lnTo>
                  <a:pt x="1673212" y="957864"/>
                </a:lnTo>
                <a:lnTo>
                  <a:pt x="1708128" y="933834"/>
                </a:lnTo>
                <a:lnTo>
                  <a:pt x="1742319" y="909877"/>
                </a:lnTo>
                <a:lnTo>
                  <a:pt x="1776028" y="885968"/>
                </a:lnTo>
                <a:lnTo>
                  <a:pt x="1807430" y="861098"/>
                </a:lnTo>
                <a:lnTo>
                  <a:pt x="1837295" y="835590"/>
                </a:lnTo>
                <a:lnTo>
                  <a:pt x="1866133" y="809654"/>
                </a:lnTo>
                <a:lnTo>
                  <a:pt x="1894289" y="784426"/>
                </a:lnTo>
                <a:lnTo>
                  <a:pt x="1921990" y="759669"/>
                </a:lnTo>
                <a:lnTo>
                  <a:pt x="1949386" y="735228"/>
                </a:lnTo>
                <a:lnTo>
                  <a:pt x="1973603" y="710004"/>
                </a:lnTo>
                <a:lnTo>
                  <a:pt x="1995702" y="684258"/>
                </a:lnTo>
                <a:lnTo>
                  <a:pt x="2016387" y="658164"/>
                </a:lnTo>
                <a:lnTo>
                  <a:pt x="2035138" y="632831"/>
                </a:lnTo>
                <a:lnTo>
                  <a:pt x="2052599" y="608005"/>
                </a:lnTo>
                <a:lnTo>
                  <a:pt x="2069202" y="583517"/>
                </a:lnTo>
                <a:lnTo>
                  <a:pt x="2082254" y="559254"/>
                </a:lnTo>
                <a:lnTo>
                  <a:pt x="2092940" y="535141"/>
                </a:lnTo>
                <a:lnTo>
                  <a:pt x="2102049" y="511128"/>
                </a:lnTo>
                <a:lnTo>
                  <a:pt x="2108120" y="487182"/>
                </a:lnTo>
                <a:lnTo>
                  <a:pt x="2112169" y="463281"/>
                </a:lnTo>
                <a:lnTo>
                  <a:pt x="2114868" y="439409"/>
                </a:lnTo>
                <a:lnTo>
                  <a:pt x="2113690" y="416549"/>
                </a:lnTo>
                <a:lnTo>
                  <a:pt x="2104444" y="372628"/>
                </a:lnTo>
                <a:lnTo>
                  <a:pt x="2085122" y="329957"/>
                </a:lnTo>
                <a:lnTo>
                  <a:pt x="2057021" y="287841"/>
                </a:lnTo>
                <a:lnTo>
                  <a:pt x="2018073" y="245971"/>
                </a:lnTo>
                <a:lnTo>
                  <a:pt x="1994590" y="227067"/>
                </a:lnTo>
                <a:lnTo>
                  <a:pt x="1969013" y="209504"/>
                </a:lnTo>
                <a:lnTo>
                  <a:pt x="1942040" y="192833"/>
                </a:lnTo>
                <a:lnTo>
                  <a:pt x="1911159" y="176759"/>
                </a:lnTo>
                <a:lnTo>
                  <a:pt x="1877674" y="161082"/>
                </a:lnTo>
                <a:lnTo>
                  <a:pt x="1842452" y="145670"/>
                </a:lnTo>
                <a:lnTo>
                  <a:pt x="1805080" y="132418"/>
                </a:lnTo>
                <a:lnTo>
                  <a:pt x="1766274" y="120607"/>
                </a:lnTo>
                <a:lnTo>
                  <a:pt x="1726513" y="109757"/>
                </a:lnTo>
                <a:lnTo>
                  <a:pt x="1684131" y="100539"/>
                </a:lnTo>
                <a:lnTo>
                  <a:pt x="1640001" y="92409"/>
                </a:lnTo>
                <a:lnTo>
                  <a:pt x="1594706" y="85005"/>
                </a:lnTo>
                <a:lnTo>
                  <a:pt x="1548635" y="79076"/>
                </a:lnTo>
                <a:lnTo>
                  <a:pt x="1502045" y="74132"/>
                </a:lnTo>
                <a:lnTo>
                  <a:pt x="1455111" y="69843"/>
                </a:lnTo>
                <a:lnTo>
                  <a:pt x="1406954" y="66985"/>
                </a:lnTo>
                <a:lnTo>
                  <a:pt x="1357982" y="65079"/>
                </a:lnTo>
                <a:lnTo>
                  <a:pt x="1308467" y="63808"/>
                </a:lnTo>
                <a:lnTo>
                  <a:pt x="1258590" y="64945"/>
                </a:lnTo>
                <a:lnTo>
                  <a:pt x="1208471" y="67688"/>
                </a:lnTo>
                <a:lnTo>
                  <a:pt x="1158192" y="71501"/>
                </a:lnTo>
                <a:lnTo>
                  <a:pt x="1107805" y="78011"/>
                </a:lnTo>
                <a:lnTo>
                  <a:pt x="1057346" y="86320"/>
                </a:lnTo>
                <a:lnTo>
                  <a:pt x="1006839" y="95829"/>
                </a:lnTo>
                <a:lnTo>
                  <a:pt x="956302" y="107128"/>
                </a:lnTo>
                <a:lnTo>
                  <a:pt x="905743" y="119622"/>
                </a:lnTo>
                <a:lnTo>
                  <a:pt x="855169" y="132913"/>
                </a:lnTo>
                <a:lnTo>
                  <a:pt x="805579" y="148718"/>
                </a:lnTo>
                <a:lnTo>
                  <a:pt x="756644" y="166200"/>
                </a:lnTo>
                <a:lnTo>
                  <a:pt x="708145" y="184801"/>
                </a:lnTo>
                <a:lnTo>
                  <a:pt x="664899" y="202162"/>
                </a:lnTo>
                <a:lnTo>
                  <a:pt x="625153" y="218697"/>
                </a:lnTo>
                <a:lnTo>
                  <a:pt x="587743" y="234681"/>
                </a:lnTo>
                <a:lnTo>
                  <a:pt x="554865" y="249306"/>
                </a:lnTo>
                <a:lnTo>
                  <a:pt x="441484" y="30236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6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Step One</a:t>
            </a:r>
            <a:endParaRPr lang="en-GB" u="sng" dirty="0"/>
          </a:p>
        </p:txBody>
      </p:sp>
      <p:sp>
        <p:nvSpPr>
          <p:cNvPr id="4" name="Rectangle 3"/>
          <p:cNvSpPr/>
          <p:nvPr/>
        </p:nvSpPr>
        <p:spPr>
          <a:xfrm>
            <a:off x="407368" y="1412777"/>
            <a:ext cx="11521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latin typeface="Comic Sans MS" pitchFamily="66" charset="0"/>
              </a:rPr>
              <a:t>Write the symbol for the positive ion in the electrolyte on the left-hand side of the equation.</a:t>
            </a:r>
            <a:endParaRPr lang="en-GB" sz="4000" dirty="0"/>
          </a:p>
        </p:txBody>
      </p:sp>
      <p:sp>
        <p:nvSpPr>
          <p:cNvPr id="7" name="Rectangle 6"/>
          <p:cNvSpPr/>
          <p:nvPr/>
        </p:nvSpPr>
        <p:spPr>
          <a:xfrm>
            <a:off x="5087888" y="2852936"/>
            <a:ext cx="169309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600" dirty="0"/>
              <a:t>Br</a:t>
            </a:r>
            <a:r>
              <a:rPr lang="en-GB" sz="9600" baseline="30000" dirty="0"/>
              <a:t>–</a:t>
            </a:r>
            <a:endParaRPr lang="en-GB" sz="9600" dirty="0"/>
          </a:p>
        </p:txBody>
      </p:sp>
      <p:sp>
        <p:nvSpPr>
          <p:cNvPr id="3" name="TextBox 2"/>
          <p:cNvSpPr txBox="1"/>
          <p:nvPr/>
        </p:nvSpPr>
        <p:spPr>
          <a:xfrm>
            <a:off x="714041" y="4422596"/>
            <a:ext cx="10440785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Don’t forget that Iodine, nitrogen, hydrogen, chlorine, oxygen, bromine, fluorine always come in pairs!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979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Step Two</a:t>
            </a:r>
            <a:endParaRPr lang="en-GB" u="sng" dirty="0"/>
          </a:p>
        </p:txBody>
      </p:sp>
      <p:sp>
        <p:nvSpPr>
          <p:cNvPr id="4" name="Rectangle 3"/>
          <p:cNvSpPr/>
          <p:nvPr/>
        </p:nvSpPr>
        <p:spPr>
          <a:xfrm>
            <a:off x="407368" y="1412777"/>
            <a:ext cx="11521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Write the symbol for the neutral atoms or molecules produced on the right-hand side of the equation.</a:t>
            </a:r>
          </a:p>
        </p:txBody>
      </p:sp>
      <p:pic>
        <p:nvPicPr>
          <p:cNvPr id="23554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9576" y="2492896"/>
            <a:ext cx="7616831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187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u="sng" dirty="0" smtClean="0"/>
              <a:t>Step Three</a:t>
            </a:r>
            <a:endParaRPr lang="en-GB" u="sng" dirty="0"/>
          </a:p>
        </p:txBody>
      </p:sp>
      <p:sp>
        <p:nvSpPr>
          <p:cNvPr id="4" name="Rectangle 3"/>
          <p:cNvSpPr/>
          <p:nvPr/>
        </p:nvSpPr>
        <p:spPr>
          <a:xfrm>
            <a:off x="609600" y="1412776"/>
            <a:ext cx="11391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Balance the number of atoms in the equation.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335360" y="4365104"/>
            <a:ext cx="114492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latin typeface="Comic Sans MS" pitchFamily="66" charset="0"/>
              </a:rPr>
              <a:t>There are two bromine atoms on the right so there need to be two bromide ions on the left to balance the equation.</a:t>
            </a:r>
          </a:p>
        </p:txBody>
      </p:sp>
      <p:pic>
        <p:nvPicPr>
          <p:cNvPr id="22530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5600" y="2060849"/>
            <a:ext cx="6984776" cy="20388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658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Step 4</a:t>
            </a:r>
            <a:endParaRPr lang="en-GB" u="sng" dirty="0"/>
          </a:p>
        </p:txBody>
      </p:sp>
      <p:sp>
        <p:nvSpPr>
          <p:cNvPr id="4" name="Rectangle 3"/>
          <p:cNvSpPr/>
          <p:nvPr/>
        </p:nvSpPr>
        <p:spPr>
          <a:xfrm>
            <a:off x="17166" y="1381230"/>
            <a:ext cx="120554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omic Sans MS" pitchFamily="66" charset="0"/>
              </a:rPr>
              <a:t>Balance the charges by adding electrons (shown as e–).</a:t>
            </a:r>
            <a:endParaRPr lang="en-GB" sz="3200" dirty="0"/>
          </a:p>
        </p:txBody>
      </p:sp>
      <p:pic>
        <p:nvPicPr>
          <p:cNvPr id="21506" name="Picture 2" descr="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558" y="1988113"/>
            <a:ext cx="10965842" cy="144016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09600" y="3429001"/>
            <a:ext cx="10972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Or, you could subtract two electrons from the left-hand side to give both sides a charge of zero. </a:t>
            </a:r>
            <a:endParaRPr lang="en-GB" sz="2800" dirty="0" smtClean="0">
              <a:latin typeface="Comic Sans MS" pitchFamily="66" charset="0"/>
            </a:endParaRPr>
          </a:p>
          <a:p>
            <a:r>
              <a:rPr lang="en-GB" sz="2800" dirty="0" smtClean="0">
                <a:latin typeface="Comic Sans MS" pitchFamily="66" charset="0"/>
              </a:rPr>
              <a:t>This </a:t>
            </a:r>
            <a:r>
              <a:rPr lang="en-GB" sz="2800" dirty="0">
                <a:latin typeface="Comic Sans MS" pitchFamily="66" charset="0"/>
              </a:rPr>
              <a:t>would give you this half equation: </a:t>
            </a:r>
          </a:p>
        </p:txBody>
      </p:sp>
      <p:pic>
        <p:nvPicPr>
          <p:cNvPr id="21508" name="Picture 4" descr="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5057428"/>
            <a:ext cx="10965842" cy="1440160"/>
          </a:xfrm>
          <a:prstGeom prst="rect">
            <a:avLst/>
          </a:prstGeom>
          <a:noFill/>
        </p:spPr>
      </p:pic>
      <p:sp>
        <p:nvSpPr>
          <p:cNvPr id="25" name="SMARTInkShape-132"/>
          <p:cNvSpPr/>
          <p:nvPr>
            <p:custDataLst>
              <p:tags r:id="rId1"/>
            </p:custDataLst>
          </p:nvPr>
        </p:nvSpPr>
        <p:spPr>
          <a:xfrm>
            <a:off x="9516070" y="5777508"/>
            <a:ext cx="35720" cy="26790"/>
          </a:xfrm>
          <a:custGeom>
            <a:avLst/>
            <a:gdLst/>
            <a:ahLst/>
            <a:cxnLst/>
            <a:rect l="0" t="0" r="0" b="0"/>
            <a:pathLst>
              <a:path w="35720" h="26790">
                <a:moveTo>
                  <a:pt x="0" y="26789"/>
                </a:moveTo>
                <a:lnTo>
                  <a:pt x="0" y="26789"/>
                </a:lnTo>
                <a:lnTo>
                  <a:pt x="0" y="22048"/>
                </a:lnTo>
                <a:lnTo>
                  <a:pt x="993" y="20652"/>
                </a:lnTo>
                <a:lnTo>
                  <a:pt x="2647" y="19721"/>
                </a:lnTo>
                <a:lnTo>
                  <a:pt x="12429" y="18227"/>
                </a:lnTo>
                <a:lnTo>
                  <a:pt x="14240" y="17112"/>
                </a:lnTo>
                <a:lnTo>
                  <a:pt x="15446" y="15377"/>
                </a:lnTo>
                <a:lnTo>
                  <a:pt x="17383" y="10203"/>
                </a:lnTo>
                <a:lnTo>
                  <a:pt x="20294" y="9495"/>
                </a:lnTo>
                <a:lnTo>
                  <a:pt x="22459" y="9307"/>
                </a:lnTo>
                <a:lnTo>
                  <a:pt x="23903" y="8189"/>
                </a:lnTo>
                <a:lnTo>
                  <a:pt x="26410" y="1274"/>
                </a:lnTo>
                <a:lnTo>
                  <a:pt x="29266" y="566"/>
                </a:lnTo>
                <a:lnTo>
                  <a:pt x="35719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ARTInkShape-133"/>
          <p:cNvSpPr/>
          <p:nvPr>
            <p:custDataLst>
              <p:tags r:id="rId2"/>
            </p:custDataLst>
          </p:nvPr>
        </p:nvSpPr>
        <p:spPr>
          <a:xfrm>
            <a:off x="9408914" y="3000375"/>
            <a:ext cx="98228" cy="44649"/>
          </a:xfrm>
          <a:custGeom>
            <a:avLst/>
            <a:gdLst/>
            <a:ahLst/>
            <a:cxnLst/>
            <a:rect l="0" t="0" r="0" b="0"/>
            <a:pathLst>
              <a:path w="98228" h="44649">
                <a:moveTo>
                  <a:pt x="0" y="0"/>
                </a:moveTo>
                <a:lnTo>
                  <a:pt x="0" y="0"/>
                </a:lnTo>
                <a:lnTo>
                  <a:pt x="4741" y="0"/>
                </a:lnTo>
                <a:lnTo>
                  <a:pt x="35237" y="8378"/>
                </a:lnTo>
                <a:lnTo>
                  <a:pt x="62495" y="8930"/>
                </a:lnTo>
                <a:lnTo>
                  <a:pt x="62508" y="17750"/>
                </a:lnTo>
                <a:lnTo>
                  <a:pt x="71328" y="17859"/>
                </a:lnTo>
                <a:lnTo>
                  <a:pt x="71405" y="22599"/>
                </a:lnTo>
                <a:lnTo>
                  <a:pt x="72408" y="23996"/>
                </a:lnTo>
                <a:lnTo>
                  <a:pt x="82460" y="29271"/>
                </a:lnTo>
                <a:lnTo>
                  <a:pt x="87947" y="34445"/>
                </a:lnTo>
                <a:lnTo>
                  <a:pt x="93638" y="35341"/>
                </a:lnTo>
                <a:lnTo>
                  <a:pt x="95167" y="36459"/>
                </a:lnTo>
                <a:lnTo>
                  <a:pt x="96187" y="38197"/>
                </a:lnTo>
                <a:lnTo>
                  <a:pt x="98227" y="4464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7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343" y="188640"/>
            <a:ext cx="11972771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254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Example questions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91"/>
          <a:stretch/>
        </p:blipFill>
        <p:spPr>
          <a:xfrm>
            <a:off x="631767" y="1807066"/>
            <a:ext cx="10457411" cy="2099916"/>
          </a:xfrm>
        </p:spPr>
      </p:pic>
      <p:sp>
        <p:nvSpPr>
          <p:cNvPr id="3" name="TextBox 2"/>
          <p:cNvSpPr txBox="1"/>
          <p:nvPr/>
        </p:nvSpPr>
        <p:spPr>
          <a:xfrm>
            <a:off x="1599277" y="2709949"/>
            <a:ext cx="771421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Chloride ions are negative and opposites attract.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4090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Example questions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40"/>
          <a:stretch/>
        </p:blipFill>
        <p:spPr>
          <a:xfrm>
            <a:off x="0" y="2028306"/>
            <a:ext cx="12036829" cy="4473103"/>
          </a:xfrm>
        </p:spPr>
      </p:pic>
    </p:spTree>
    <p:extLst>
      <p:ext uri="{BB962C8B-B14F-4D97-AF65-F5344CB8AC3E}">
        <p14:creationId xmlns:p14="http://schemas.microsoft.com/office/powerpoint/2010/main" val="411871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Check your answers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2546380"/>
              </p:ext>
            </p:extLst>
          </p:nvPr>
        </p:nvGraphicFramePr>
        <p:xfrm>
          <a:off x="838200" y="1825625"/>
          <a:ext cx="105156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71780325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06666505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7991545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Name of compound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Half equation at the anode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Half equation at the cathode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891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Lithium fluoride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Li</a:t>
                      </a:r>
                      <a:r>
                        <a:rPr lang="en-GB" sz="3200" baseline="300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 + e</a:t>
                      </a:r>
                      <a:r>
                        <a:rPr lang="en-GB" sz="3200" baseline="30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→ Li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2F</a:t>
                      </a:r>
                      <a:r>
                        <a:rPr lang="en-GB" sz="3200" baseline="30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→ F</a:t>
                      </a:r>
                      <a:r>
                        <a:rPr lang="en-GB" sz="3200" baseline="-25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+ 2e</a:t>
                      </a:r>
                      <a:r>
                        <a:rPr lang="en-GB" sz="3200" baseline="30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US" sz="32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192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Magnesium oxide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106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Potassium iodide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165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Sodium chloride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155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Beryllium bromide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609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801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1327828" y="1145833"/>
            <a:ext cx="89887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u="sng" dirty="0">
                <a:latin typeface="+mn-lt"/>
              </a:rPr>
              <a:t>What do you already know</a:t>
            </a:r>
            <a:r>
              <a:rPr lang="en-GB" altLang="en-US" sz="2800" b="1" u="sng" dirty="0" smtClean="0">
                <a:latin typeface="+mn-lt"/>
              </a:rPr>
              <a:t>? Check your answers</a:t>
            </a:r>
            <a:endParaRPr lang="en-GB" altLang="en-US" sz="2800" u="sng" dirty="0">
              <a:latin typeface="+mn-lt"/>
            </a:endParaRP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1231649" y="2151957"/>
            <a:ext cx="10173413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 smtClean="0">
                <a:latin typeface="+mn-lt"/>
              </a:rPr>
              <a:t>An atom is the smallest unit of an element.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 smtClean="0">
                <a:latin typeface="+mn-lt"/>
              </a:rPr>
              <a:t>An element is made up of one type of atom only.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 smtClean="0">
                <a:latin typeface="+mn-lt"/>
              </a:rPr>
              <a:t>A compound contains two or more types of atom which are chemically joined.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 smtClean="0">
                <a:latin typeface="+mn-lt"/>
              </a:rPr>
              <a:t>Elements form compounds to obtain a full outer shell of electrons.</a:t>
            </a:r>
            <a:endParaRPr lang="en-GB" altLang="en-US" sz="2800" dirty="0">
              <a:latin typeface="+mn-lt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96834" y="363056"/>
            <a:ext cx="89887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u="sng" dirty="0">
                <a:latin typeface="+mn-lt"/>
              </a:rPr>
              <a:t>Atoms, elements and compounds</a:t>
            </a:r>
            <a:endParaRPr lang="en-GB" alt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090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Check your answers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6620884"/>
              </p:ext>
            </p:extLst>
          </p:nvPr>
        </p:nvGraphicFramePr>
        <p:xfrm>
          <a:off x="838200" y="1825625"/>
          <a:ext cx="105156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71780325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06666505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7991545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Name of compound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Half equation at the anode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Half equation at the cathode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891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Lithium fluoride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Li</a:t>
                      </a:r>
                      <a:r>
                        <a:rPr lang="en-GB" sz="3200" baseline="300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 + e</a:t>
                      </a:r>
                      <a:r>
                        <a:rPr lang="en-GB" sz="3200" baseline="30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→ Li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2F</a:t>
                      </a:r>
                      <a:r>
                        <a:rPr lang="en-GB" sz="3200" baseline="30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→ F</a:t>
                      </a:r>
                      <a:r>
                        <a:rPr lang="en-GB" sz="3200" baseline="-25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+ 2e</a:t>
                      </a:r>
                      <a:r>
                        <a:rPr lang="en-GB" sz="3200" baseline="30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US" sz="32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192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Magnesium oxide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Mg</a:t>
                      </a:r>
                      <a:r>
                        <a:rPr lang="en-GB" sz="3200" baseline="30000" dirty="0" smtClean="0">
                          <a:solidFill>
                            <a:schemeClr val="tx1"/>
                          </a:solidFill>
                        </a:rPr>
                        <a:t>2+ 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+ 2e</a:t>
                      </a:r>
                      <a:r>
                        <a:rPr lang="en-GB" sz="3200" baseline="30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→ Mg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2O</a:t>
                      </a:r>
                      <a:r>
                        <a:rPr lang="en-GB" sz="3200" baseline="30000" dirty="0" smtClean="0">
                          <a:solidFill>
                            <a:schemeClr val="tx1"/>
                          </a:solidFill>
                        </a:rPr>
                        <a:t>2-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→ O</a:t>
                      </a:r>
                      <a:r>
                        <a:rPr lang="en-GB" sz="3200" baseline="-25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+ 4e</a:t>
                      </a:r>
                      <a:r>
                        <a:rPr lang="en-GB" sz="3200" baseline="30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US" sz="3200" baseline="30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106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Potassium iodide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165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Sodium chloride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155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Beryllium bromide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609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430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Check your answers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8474526"/>
              </p:ext>
            </p:extLst>
          </p:nvPr>
        </p:nvGraphicFramePr>
        <p:xfrm>
          <a:off x="838200" y="1825625"/>
          <a:ext cx="105156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71780325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06666505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7991545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Name of compound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Half equation at the anode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Half equation at the cathode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891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Lithium fluoride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Li</a:t>
                      </a:r>
                      <a:r>
                        <a:rPr lang="en-GB" sz="3200" baseline="300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 + e</a:t>
                      </a:r>
                      <a:r>
                        <a:rPr lang="en-GB" sz="3200" baseline="30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→ Li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2F</a:t>
                      </a:r>
                      <a:r>
                        <a:rPr lang="en-GB" sz="3200" baseline="30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→ F</a:t>
                      </a:r>
                      <a:r>
                        <a:rPr lang="en-GB" sz="3200" baseline="-25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+ 2e</a:t>
                      </a:r>
                      <a:r>
                        <a:rPr lang="en-GB" sz="3200" baseline="30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US" sz="32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192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Magnesium oxide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Mg</a:t>
                      </a:r>
                      <a:r>
                        <a:rPr lang="en-GB" sz="3200" baseline="30000" dirty="0" smtClean="0">
                          <a:solidFill>
                            <a:schemeClr val="tx1"/>
                          </a:solidFill>
                        </a:rPr>
                        <a:t>2+ 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+ 2e</a:t>
                      </a:r>
                      <a:r>
                        <a:rPr lang="en-GB" sz="3200" baseline="30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→ Mg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2O</a:t>
                      </a:r>
                      <a:r>
                        <a:rPr lang="en-GB" sz="3200" baseline="30000" dirty="0" smtClean="0">
                          <a:solidFill>
                            <a:schemeClr val="tx1"/>
                          </a:solidFill>
                        </a:rPr>
                        <a:t>2-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→ O</a:t>
                      </a:r>
                      <a:r>
                        <a:rPr lang="en-GB" sz="3200" baseline="-25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+ 4e</a:t>
                      </a:r>
                      <a:r>
                        <a:rPr lang="en-GB" sz="3200" baseline="30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US" sz="3200" baseline="30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106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Potassium iodide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r>
                        <a:rPr lang="en-GB" sz="3200" baseline="30000" dirty="0" smtClean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+ e</a:t>
                      </a:r>
                      <a:r>
                        <a:rPr lang="en-GB" sz="3200" baseline="30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→ K</a:t>
                      </a:r>
                      <a:endParaRPr lang="en-US" sz="3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2I</a:t>
                      </a:r>
                      <a:r>
                        <a:rPr lang="en-GB" sz="3200" baseline="30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→ I</a:t>
                      </a:r>
                      <a:r>
                        <a:rPr lang="en-GB" sz="3200" baseline="-25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+ 2e</a:t>
                      </a:r>
                      <a:r>
                        <a:rPr lang="en-GB" sz="3200" baseline="30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US" sz="3200" baseline="30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165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Sodium chloride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155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Beryllium bromide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609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562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Check your answers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3023221"/>
              </p:ext>
            </p:extLst>
          </p:nvPr>
        </p:nvGraphicFramePr>
        <p:xfrm>
          <a:off x="838200" y="1825625"/>
          <a:ext cx="105156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71780325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06666505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7991545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Name of compound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Half equation at the anode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Half equation at the cathode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891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Lithium fluoride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Li</a:t>
                      </a:r>
                      <a:r>
                        <a:rPr lang="en-GB" sz="3200" baseline="300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 + e</a:t>
                      </a:r>
                      <a:r>
                        <a:rPr lang="en-GB" sz="3200" baseline="30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→ Li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2F</a:t>
                      </a:r>
                      <a:r>
                        <a:rPr lang="en-GB" sz="3200" baseline="30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→ F</a:t>
                      </a:r>
                      <a:r>
                        <a:rPr lang="en-GB" sz="3200" baseline="-25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+ 2e</a:t>
                      </a:r>
                      <a:r>
                        <a:rPr lang="en-GB" sz="3200" baseline="30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US" sz="32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192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Magnesium oxide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Mg</a:t>
                      </a:r>
                      <a:r>
                        <a:rPr lang="en-GB" sz="3200" baseline="30000" dirty="0" smtClean="0">
                          <a:solidFill>
                            <a:schemeClr val="tx1"/>
                          </a:solidFill>
                        </a:rPr>
                        <a:t>2+ 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+ 2e</a:t>
                      </a:r>
                      <a:r>
                        <a:rPr lang="en-GB" sz="3200" baseline="30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→ Mg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2O</a:t>
                      </a:r>
                      <a:r>
                        <a:rPr lang="en-GB" sz="3200" baseline="30000" dirty="0" smtClean="0">
                          <a:solidFill>
                            <a:schemeClr val="tx1"/>
                          </a:solidFill>
                        </a:rPr>
                        <a:t>2-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→ O</a:t>
                      </a:r>
                      <a:r>
                        <a:rPr lang="en-GB" sz="3200" baseline="-25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+ 4e</a:t>
                      </a:r>
                      <a:r>
                        <a:rPr lang="en-GB" sz="3200" baseline="30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US" sz="3200" baseline="30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106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Potassium iodide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r>
                        <a:rPr lang="en-GB" sz="3200" baseline="30000" dirty="0" smtClean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+ e</a:t>
                      </a:r>
                      <a:r>
                        <a:rPr lang="en-GB" sz="3200" baseline="30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→ K</a:t>
                      </a:r>
                      <a:endParaRPr lang="en-US" sz="3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2I</a:t>
                      </a:r>
                      <a:r>
                        <a:rPr lang="en-GB" sz="3200" baseline="30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→ I</a:t>
                      </a:r>
                      <a:r>
                        <a:rPr lang="en-GB" sz="3200" baseline="-25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+ 2e</a:t>
                      </a:r>
                      <a:r>
                        <a:rPr lang="en-GB" sz="3200" baseline="30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US" sz="3200" baseline="30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165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Sodium chloride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Na</a:t>
                      </a:r>
                      <a:r>
                        <a:rPr lang="en-GB" sz="3200" baseline="30000" dirty="0" smtClean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+ e</a:t>
                      </a:r>
                      <a:r>
                        <a:rPr lang="en-GB" sz="3200" baseline="30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→ Na</a:t>
                      </a:r>
                      <a:endParaRPr lang="en-US" sz="3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2Cl</a:t>
                      </a:r>
                      <a:r>
                        <a:rPr lang="en-GB" sz="3200" baseline="30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→ Cl</a:t>
                      </a:r>
                      <a:r>
                        <a:rPr lang="en-GB" sz="3200" baseline="-25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+ 2e</a:t>
                      </a:r>
                      <a:r>
                        <a:rPr lang="en-GB" sz="3200" baseline="30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US" sz="3200" baseline="30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155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Beryllium bromide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609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638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Check your answers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71780325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06666505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7991545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Name of compound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Half equation at the anode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Half equation at the cathode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891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Lithium fluoride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Li</a:t>
                      </a:r>
                      <a:r>
                        <a:rPr lang="en-GB" sz="3200" baseline="300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 + e</a:t>
                      </a:r>
                      <a:r>
                        <a:rPr lang="en-GB" sz="3200" baseline="30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→ Li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2F</a:t>
                      </a:r>
                      <a:r>
                        <a:rPr lang="en-GB" sz="3200" baseline="30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→ F</a:t>
                      </a:r>
                      <a:r>
                        <a:rPr lang="en-GB" sz="3200" baseline="-25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+ 2e</a:t>
                      </a:r>
                      <a:r>
                        <a:rPr lang="en-GB" sz="3200" baseline="30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US" sz="32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192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Magnesium oxide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Mg</a:t>
                      </a:r>
                      <a:r>
                        <a:rPr lang="en-GB" sz="3200" baseline="30000" dirty="0" smtClean="0">
                          <a:solidFill>
                            <a:schemeClr val="tx1"/>
                          </a:solidFill>
                        </a:rPr>
                        <a:t>2+ 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+ 2e</a:t>
                      </a:r>
                      <a:r>
                        <a:rPr lang="en-GB" sz="3200" baseline="30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→ Mg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2O</a:t>
                      </a:r>
                      <a:r>
                        <a:rPr lang="en-GB" sz="3200" baseline="30000" dirty="0" smtClean="0">
                          <a:solidFill>
                            <a:schemeClr val="tx1"/>
                          </a:solidFill>
                        </a:rPr>
                        <a:t>2-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→ O</a:t>
                      </a:r>
                      <a:r>
                        <a:rPr lang="en-GB" sz="3200" baseline="-25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+ 4e</a:t>
                      </a:r>
                      <a:r>
                        <a:rPr lang="en-GB" sz="3200" baseline="30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US" sz="3200" baseline="30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106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Potassium iodide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r>
                        <a:rPr lang="en-GB" sz="3200" baseline="30000" dirty="0" smtClean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+ e</a:t>
                      </a:r>
                      <a:r>
                        <a:rPr lang="en-GB" sz="3200" baseline="30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→ K</a:t>
                      </a:r>
                      <a:endParaRPr lang="en-US" sz="3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2I</a:t>
                      </a:r>
                      <a:r>
                        <a:rPr lang="en-GB" sz="3200" baseline="30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→ I</a:t>
                      </a:r>
                      <a:r>
                        <a:rPr lang="en-GB" sz="3200" baseline="-25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+ 2e</a:t>
                      </a:r>
                      <a:r>
                        <a:rPr lang="en-GB" sz="3200" baseline="30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US" sz="3200" baseline="30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165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Sodium chloride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Na</a:t>
                      </a:r>
                      <a:r>
                        <a:rPr lang="en-GB" sz="3200" baseline="30000" dirty="0" smtClean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+ e</a:t>
                      </a:r>
                      <a:r>
                        <a:rPr lang="en-GB" sz="3200" baseline="30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→ Na</a:t>
                      </a:r>
                      <a:endParaRPr lang="en-US" sz="3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2Cl</a:t>
                      </a:r>
                      <a:r>
                        <a:rPr lang="en-GB" sz="3200" baseline="30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→ Cl</a:t>
                      </a:r>
                      <a:r>
                        <a:rPr lang="en-GB" sz="3200" baseline="-25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+ 2e</a:t>
                      </a:r>
                      <a:r>
                        <a:rPr lang="en-GB" sz="3200" baseline="30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US" sz="3200" baseline="30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155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Beryllium bromide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aseline="0" dirty="0" smtClean="0">
                          <a:solidFill>
                            <a:schemeClr val="tx1"/>
                          </a:solidFill>
                        </a:rPr>
                        <a:t>Be</a:t>
                      </a:r>
                      <a:r>
                        <a:rPr lang="en-GB" sz="3200" baseline="30000" dirty="0" smtClean="0">
                          <a:solidFill>
                            <a:schemeClr val="tx1"/>
                          </a:solidFill>
                        </a:rPr>
                        <a:t>2+ 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+ 2e</a:t>
                      </a:r>
                      <a:r>
                        <a:rPr lang="en-GB" sz="3200" baseline="30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→ Be</a:t>
                      </a:r>
                      <a:endParaRPr lang="en-US" sz="3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2Br</a:t>
                      </a:r>
                      <a:r>
                        <a:rPr lang="en-GB" sz="3200" baseline="30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→ Br</a:t>
                      </a:r>
                      <a:r>
                        <a:rPr lang="en-GB" sz="3200" baseline="-25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+ 2e</a:t>
                      </a:r>
                      <a:r>
                        <a:rPr lang="en-GB" sz="3200" baseline="30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US" sz="3200" baseline="30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609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140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699" y="1825624"/>
            <a:ext cx="6009192" cy="5048095"/>
          </a:xfrm>
        </p:spPr>
      </p:pic>
      <p:sp>
        <p:nvSpPr>
          <p:cNvPr id="5" name="TextBox 4"/>
          <p:cNvSpPr txBox="1"/>
          <p:nvPr/>
        </p:nvSpPr>
        <p:spPr>
          <a:xfrm>
            <a:off x="2377439" y="4821382"/>
            <a:ext cx="5536276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 </a:t>
            </a:r>
            <a:r>
              <a:rPr lang="en-GB" sz="2800" dirty="0" smtClean="0"/>
              <a:t>zinc </a:t>
            </a:r>
            <a:r>
              <a:rPr lang="en-GB" sz="2800" dirty="0"/>
              <a:t>ions gain electrons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2 </a:t>
            </a:r>
            <a:r>
              <a:rPr lang="en-GB" sz="2800" dirty="0"/>
              <a:t>(electrons)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zinc is formed</a:t>
            </a:r>
          </a:p>
        </p:txBody>
      </p:sp>
    </p:spTree>
    <p:extLst>
      <p:ext uri="{BB962C8B-B14F-4D97-AF65-F5344CB8AC3E}">
        <p14:creationId xmlns:p14="http://schemas.microsoft.com/office/powerpoint/2010/main" val="407029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Electrolysis of aqueous solutions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53" y="1690688"/>
            <a:ext cx="6727664" cy="4974227"/>
          </a:xfrm>
        </p:spPr>
      </p:pic>
      <p:sp>
        <p:nvSpPr>
          <p:cNvPr id="3" name="TextBox 2"/>
          <p:cNvSpPr txBox="1"/>
          <p:nvPr/>
        </p:nvSpPr>
        <p:spPr>
          <a:xfrm>
            <a:off x="3913433" y="3046299"/>
            <a:ext cx="7656767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Dissolved in water. The word solution is also used to show the compound is dissolved in water.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749935" y="4177801"/>
            <a:ext cx="4337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OH</a:t>
            </a:r>
            <a:r>
              <a:rPr lang="en-GB" sz="2800" baseline="30000" dirty="0" smtClean="0"/>
              <a:t>-</a:t>
            </a:r>
            <a:r>
              <a:rPr lang="en-GB" sz="2800" dirty="0" smtClean="0"/>
              <a:t>    H</a:t>
            </a:r>
            <a:r>
              <a:rPr lang="en-GB" sz="2800" baseline="30000" dirty="0" smtClean="0"/>
              <a:t>+</a:t>
            </a:r>
            <a:r>
              <a:rPr lang="en-GB" sz="2800" dirty="0" smtClean="0"/>
              <a:t>    Na</a:t>
            </a:r>
            <a:r>
              <a:rPr lang="en-GB" sz="2800" baseline="30000" dirty="0" smtClean="0"/>
              <a:t>+</a:t>
            </a:r>
            <a:r>
              <a:rPr lang="en-GB" sz="2800" dirty="0" smtClean="0"/>
              <a:t>   Cl</a:t>
            </a:r>
            <a:r>
              <a:rPr lang="en-GB" sz="2800" baseline="30000" dirty="0" smtClean="0"/>
              <a:t>-</a:t>
            </a:r>
            <a:endParaRPr lang="en-US" sz="2800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2161309" y="5180140"/>
            <a:ext cx="95097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OH</a:t>
            </a:r>
            <a:r>
              <a:rPr lang="en-GB" sz="2800" baseline="30000" dirty="0" smtClean="0"/>
              <a:t>-</a:t>
            </a:r>
            <a:r>
              <a:rPr lang="en-GB" sz="2800" dirty="0" smtClean="0"/>
              <a:t> and Cl</a:t>
            </a:r>
            <a:r>
              <a:rPr lang="en-GB" sz="2800" baseline="30000" dirty="0" smtClean="0"/>
              <a:t>-</a:t>
            </a:r>
            <a:r>
              <a:rPr lang="en-GB" sz="2800" dirty="0" smtClean="0"/>
              <a:t> because the anode is positive and opposites attract.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019992" y="5922527"/>
            <a:ext cx="97923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</a:t>
            </a:r>
            <a:r>
              <a:rPr lang="en-GB" sz="2800" baseline="30000" dirty="0" smtClean="0"/>
              <a:t>+</a:t>
            </a:r>
            <a:r>
              <a:rPr lang="en-GB" sz="2800" dirty="0" smtClean="0"/>
              <a:t> and Na</a:t>
            </a:r>
            <a:r>
              <a:rPr lang="en-GB" sz="2800" baseline="30000" dirty="0" smtClean="0"/>
              <a:t>+</a:t>
            </a:r>
            <a:r>
              <a:rPr lang="en-GB" sz="2800" dirty="0" smtClean="0"/>
              <a:t> because the cathode is negative and opposites attract.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3376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7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1908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Reactivity series</a:t>
            </a:r>
            <a:endParaRPr lang="en-US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76" y="1330037"/>
            <a:ext cx="6419584" cy="5353395"/>
          </a:xfrm>
        </p:spPr>
      </p:pic>
      <p:sp>
        <p:nvSpPr>
          <p:cNvPr id="7" name="TextBox 6"/>
          <p:cNvSpPr txBox="1"/>
          <p:nvPr/>
        </p:nvSpPr>
        <p:spPr>
          <a:xfrm>
            <a:off x="7125560" y="2743200"/>
            <a:ext cx="3639589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You need to know this!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3180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dirty="0" smtClean="0"/>
              <a:t>Predicting the products of aqueous electrolysis.</a:t>
            </a:r>
            <a:br>
              <a:rPr lang="en-GB" dirty="0" smtClean="0"/>
            </a:br>
            <a:r>
              <a:rPr lang="en-GB" dirty="0" smtClean="0"/>
              <a:t>Sodium chloride solution.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7"/>
          <a:stretch/>
        </p:blipFill>
        <p:spPr>
          <a:xfrm>
            <a:off x="1030778" y="2443942"/>
            <a:ext cx="8021632" cy="4246230"/>
          </a:xfrm>
        </p:spPr>
      </p:pic>
      <p:sp>
        <p:nvSpPr>
          <p:cNvPr id="3" name="TextBox 2"/>
          <p:cNvSpPr txBox="1"/>
          <p:nvPr/>
        </p:nvSpPr>
        <p:spPr>
          <a:xfrm>
            <a:off x="5802283" y="2751175"/>
            <a:ext cx="58687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OH</a:t>
            </a:r>
            <a:r>
              <a:rPr lang="en-GB" sz="2800" baseline="30000" dirty="0" smtClean="0"/>
              <a:t>-</a:t>
            </a:r>
            <a:r>
              <a:rPr lang="en-GB" sz="2800" dirty="0" smtClean="0"/>
              <a:t> and Cl</a:t>
            </a:r>
            <a:r>
              <a:rPr lang="en-GB" sz="2800" baseline="30000" dirty="0" smtClean="0"/>
              <a:t>-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Yes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Halogen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Chlorine is produced at the anode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802283" y="4874290"/>
            <a:ext cx="51095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H</a:t>
            </a:r>
            <a:r>
              <a:rPr lang="en-GB" sz="2800" baseline="30000" dirty="0" smtClean="0"/>
              <a:t>+</a:t>
            </a:r>
            <a:r>
              <a:rPr lang="en-GB" sz="2800" dirty="0" smtClean="0"/>
              <a:t> and Na</a:t>
            </a:r>
            <a:r>
              <a:rPr lang="en-GB" sz="2800" baseline="30000" dirty="0" smtClean="0"/>
              <a:t>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More reactive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Hydrogen is produced at the cathode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5473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dirty="0"/>
              <a:t>Predicting the products of aqueous electrolysis.</a:t>
            </a:r>
            <a:br>
              <a:rPr lang="en-GB" dirty="0"/>
            </a:br>
            <a:r>
              <a:rPr lang="en-GB" dirty="0"/>
              <a:t>Sodium chloride solution.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On your min whiteboard predict the products at the anode and cathode for the following:</a:t>
            </a:r>
          </a:p>
          <a:p>
            <a:r>
              <a:rPr lang="en-GB" dirty="0" smtClean="0"/>
              <a:t>Molten lead bromide</a:t>
            </a:r>
          </a:p>
          <a:p>
            <a:r>
              <a:rPr lang="en-GB" dirty="0" smtClean="0"/>
              <a:t>Copper chloride solution</a:t>
            </a:r>
          </a:p>
          <a:p>
            <a:r>
              <a:rPr lang="en-GB" dirty="0" smtClean="0"/>
              <a:t>Molten potassium chloride</a:t>
            </a:r>
          </a:p>
          <a:p>
            <a:r>
              <a:rPr lang="en-GB" dirty="0" smtClean="0"/>
              <a:t>Sodium sulphate 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01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1" y="1033101"/>
            <a:ext cx="4807008" cy="41041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536276" y="598516"/>
            <a:ext cx="5752407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 = Electron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An electron has a negligible mass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It has a charge of -1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536275" y="2392685"/>
            <a:ext cx="5752407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B = Neutron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A neutron has a mass of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It has no charge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536275" y="4305993"/>
            <a:ext cx="5752407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 = Proton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A proton has a mass of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A proton has a charge of +1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3384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dirty="0" smtClean="0"/>
              <a:t>Check your answers.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Molten lead bromide</a:t>
            </a:r>
          </a:p>
          <a:p>
            <a:pPr marL="0" indent="0">
              <a:buNone/>
            </a:pPr>
            <a:r>
              <a:rPr lang="en-GB" dirty="0" smtClean="0"/>
              <a:t>Cathode: lead       Anode: brom</a:t>
            </a:r>
            <a:r>
              <a:rPr lang="en-GB" b="1" u="sng" dirty="0" smtClean="0"/>
              <a:t>ine</a:t>
            </a:r>
          </a:p>
          <a:p>
            <a:r>
              <a:rPr lang="en-GB" dirty="0" smtClean="0"/>
              <a:t>Copper chloride solution</a:t>
            </a:r>
          </a:p>
          <a:p>
            <a:pPr marL="0" indent="0">
              <a:buNone/>
            </a:pPr>
            <a:r>
              <a:rPr lang="en-GB" dirty="0" smtClean="0"/>
              <a:t>Cathode: copper    Anode: chlor</a:t>
            </a:r>
            <a:r>
              <a:rPr lang="en-GB" b="1" u="sng" dirty="0" smtClean="0"/>
              <a:t>ine</a:t>
            </a:r>
          </a:p>
          <a:p>
            <a:r>
              <a:rPr lang="en-GB" dirty="0" smtClean="0"/>
              <a:t>Molten potassium iodide</a:t>
            </a:r>
          </a:p>
          <a:p>
            <a:pPr marL="0" indent="0">
              <a:buNone/>
            </a:pPr>
            <a:r>
              <a:rPr lang="en-GB" dirty="0" smtClean="0"/>
              <a:t>Cathode: potassium   Anode: iod</a:t>
            </a:r>
            <a:r>
              <a:rPr lang="en-GB" b="1" u="sng" dirty="0" smtClean="0"/>
              <a:t>ine</a:t>
            </a:r>
          </a:p>
          <a:p>
            <a:r>
              <a:rPr lang="en-GB" dirty="0" smtClean="0"/>
              <a:t>Sodium sulphate solution</a:t>
            </a:r>
          </a:p>
          <a:p>
            <a:pPr marL="0" indent="0">
              <a:buNone/>
            </a:pPr>
            <a:r>
              <a:rPr lang="en-GB" dirty="0" smtClean="0"/>
              <a:t>Cathode: hydrogen   Anode: oxygen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99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784" y="2053159"/>
            <a:ext cx="6668431" cy="3896269"/>
          </a:xfrm>
        </p:spPr>
      </p:pic>
      <p:sp>
        <p:nvSpPr>
          <p:cNvPr id="3" name="TextBox 2"/>
          <p:cNvSpPr txBox="1"/>
          <p:nvPr/>
        </p:nvSpPr>
        <p:spPr>
          <a:xfrm>
            <a:off x="4339244" y="5552902"/>
            <a:ext cx="3308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hydrogen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5090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26" y="481503"/>
            <a:ext cx="7997259" cy="6068925"/>
          </a:xfrm>
        </p:spPr>
      </p:pic>
      <p:sp>
        <p:nvSpPr>
          <p:cNvPr id="3" name="Rectangle 2"/>
          <p:cNvSpPr/>
          <p:nvPr/>
        </p:nvSpPr>
        <p:spPr>
          <a:xfrm>
            <a:off x="5448685" y="3506129"/>
            <a:ext cx="6096000" cy="18075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80135" marR="360045" indent="-360045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complete circuit with power supply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360045" algn="r">
              <a:lnSpc>
                <a:spcPct val="107000"/>
              </a:lnSpc>
            </a:pPr>
            <a:r>
              <a:rPr lang="en-GB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0135" marR="360045" indent="-360045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 solution in beaker or other appropriate apparatus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360045" algn="r">
              <a:lnSpc>
                <a:spcPct val="107000"/>
              </a:lnSpc>
            </a:pPr>
            <a:r>
              <a:rPr lang="en-GB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        Electrodes                                                               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6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732" y="2148423"/>
            <a:ext cx="6344535" cy="3705742"/>
          </a:xfrm>
        </p:spPr>
      </p:pic>
      <p:sp>
        <p:nvSpPr>
          <p:cNvPr id="3" name="Rectangle 2"/>
          <p:cNvSpPr/>
          <p:nvPr/>
        </p:nvSpPr>
        <p:spPr>
          <a:xfrm>
            <a:off x="2466109" y="1867152"/>
            <a:ext cx="6096000" cy="182691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1080135" marR="360045" indent="-360045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(independent variable)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0135" marR="360045" indent="-360045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salt solutions (with different metal ions)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360045" algn="r">
              <a:lnSpc>
                <a:spcPct val="107000"/>
              </a:lnSpc>
            </a:pPr>
            <a:r>
              <a:rPr lang="en-GB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0135" marR="360045" indent="-360045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(observation)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0135" marR="360045" indent="-360045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solid / metal deposit on the negative electrode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360045" algn="r">
              <a:lnSpc>
                <a:spcPct val="107000"/>
              </a:lnSpc>
            </a:pPr>
            <a:r>
              <a:rPr lang="en-GB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7999" y="4521236"/>
            <a:ext cx="6096000" cy="1332929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720090" marR="360045" indent="-360045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r>
              <a:rPr lang="en-GB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sometimes 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hydrogen is produced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360045" algn="r">
              <a:lnSpc>
                <a:spcPct val="107000"/>
              </a:lnSpc>
            </a:pPr>
            <a:r>
              <a:rPr lang="en-GB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0135" marR="360045" indent="-360045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because 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metal is more reactive than hydrogen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18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87" y="2028306"/>
            <a:ext cx="10296613" cy="3125218"/>
          </a:xfrm>
        </p:spPr>
      </p:pic>
      <p:sp>
        <p:nvSpPr>
          <p:cNvPr id="3" name="TextBox 2"/>
          <p:cNvSpPr txBox="1"/>
          <p:nvPr/>
        </p:nvSpPr>
        <p:spPr>
          <a:xfrm>
            <a:off x="5070764" y="3406249"/>
            <a:ext cx="302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chlorine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71258" y="4073236"/>
            <a:ext cx="2477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oxygen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6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3718</Words>
  <Application>Microsoft Office PowerPoint</Application>
  <PresentationFormat>Widescreen</PresentationFormat>
  <Paragraphs>743</Paragraphs>
  <Slides>94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103" baseType="lpstr">
      <vt:lpstr>Adamsky SF</vt:lpstr>
      <vt:lpstr>Arial</vt:lpstr>
      <vt:lpstr>Calibri</vt:lpstr>
      <vt:lpstr>Calibri Light</vt:lpstr>
      <vt:lpstr>Comic Sans MS</vt:lpstr>
      <vt:lpstr>Lucida Grande</vt:lpstr>
      <vt:lpstr>Times New Roman</vt:lpstr>
      <vt:lpstr>ヒラギノ角ゴ ProN W3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Atoms, elements, compounds and mixtures</vt:lpstr>
      <vt:lpstr>Atoms, elements and compounds.</vt:lpstr>
      <vt:lpstr>PowerPoint Presentation</vt:lpstr>
      <vt:lpstr>PowerPoint Presentation</vt:lpstr>
      <vt:lpstr>Linking the structure of an atom to the Periodic table.</vt:lpstr>
      <vt:lpstr>Lithium – check your ideas.</vt:lpstr>
      <vt:lpstr>Answer these questions on page 4 of your booklet.</vt:lpstr>
      <vt:lpstr>Electronic structures.</vt:lpstr>
      <vt:lpstr>How many electrons per shell?</vt:lpstr>
      <vt:lpstr>Example question</vt:lpstr>
      <vt:lpstr>Answer the example questions on pages 4 and 5.</vt:lpstr>
      <vt:lpstr>Answer the example questions on pages 4 and 5.</vt:lpstr>
      <vt:lpstr>Answer the example questions on pages 4 and 5.</vt:lpstr>
      <vt:lpstr>Answer the example questions on pages 4 and 5.</vt:lpstr>
      <vt:lpstr>Ionic Bonds</vt:lpstr>
      <vt:lpstr>Ionic bonds</vt:lpstr>
      <vt:lpstr>PowerPoint Presentation</vt:lpstr>
      <vt:lpstr>PowerPoint Presentation</vt:lpstr>
      <vt:lpstr>Why do elements react?</vt:lpstr>
      <vt:lpstr>How do atoms gain a full outer shell?</vt:lpstr>
      <vt:lpstr>Ions – answer on your mini whiteboard.</vt:lpstr>
      <vt:lpstr>Links to ionic bonding, atomic structure and the Periodic table</vt:lpstr>
      <vt:lpstr>Links to ionic bonding, atomic structure and the Periodic table</vt:lpstr>
      <vt:lpstr>Links to ionic bonding, atomic structure and the Periodic table.</vt:lpstr>
      <vt:lpstr>Example question</vt:lpstr>
      <vt:lpstr>Check your answers.</vt:lpstr>
      <vt:lpstr>What is an ionic bond? </vt:lpstr>
      <vt:lpstr>What is an ionic bond? </vt:lpstr>
      <vt:lpstr>What structure do ionic compounds have?</vt:lpstr>
      <vt:lpstr>What structure do ionic compounds have?</vt:lpstr>
      <vt:lpstr>Answer the questions on page 9 of the booklet.</vt:lpstr>
      <vt:lpstr>Example question</vt:lpstr>
      <vt:lpstr>How do ionic compounds form?</vt:lpstr>
      <vt:lpstr>Check your answers</vt:lpstr>
      <vt:lpstr>How do ionic compounds form?</vt:lpstr>
      <vt:lpstr>Check your answer</vt:lpstr>
      <vt:lpstr>How do ionic compounds form?</vt:lpstr>
      <vt:lpstr>Check your answer</vt:lpstr>
      <vt:lpstr>Example question – complete the example questions on pages 10 and 11.</vt:lpstr>
      <vt:lpstr>PowerPoint Presentation</vt:lpstr>
      <vt:lpstr>Recap quiz on your mini whiteboard</vt:lpstr>
      <vt:lpstr>Properties of ionic compounds</vt:lpstr>
      <vt:lpstr>PowerPoint Presentation</vt:lpstr>
      <vt:lpstr>Properties of ionic compounds</vt:lpstr>
      <vt:lpstr>Properties of ionic compounds</vt:lpstr>
      <vt:lpstr>Answer the questions in your booklet.</vt:lpstr>
      <vt:lpstr>Example question – answer the questions on pages 12 and 13</vt:lpstr>
      <vt:lpstr>PowerPoint Presentation</vt:lpstr>
      <vt:lpstr>Part 3 - Electrolysis</vt:lpstr>
      <vt:lpstr>PowerPoint Presentation</vt:lpstr>
      <vt:lpstr>Linking electrolysis to ionic compound properties.</vt:lpstr>
      <vt:lpstr>Example question page 15</vt:lpstr>
      <vt:lpstr>PowerPoint Presentation</vt:lpstr>
      <vt:lpstr>Recap</vt:lpstr>
      <vt:lpstr>What is electrolysis?</vt:lpstr>
      <vt:lpstr>Use your knowledge on ionic bonding to answer the questions.</vt:lpstr>
      <vt:lpstr>Check your understanding</vt:lpstr>
      <vt:lpstr>How are atoms formed?</vt:lpstr>
      <vt:lpstr>Check your answers</vt:lpstr>
      <vt:lpstr>Half Equations</vt:lpstr>
      <vt:lpstr>At The Negative Electrode</vt:lpstr>
      <vt:lpstr>Step One</vt:lpstr>
      <vt:lpstr>Step Two</vt:lpstr>
      <vt:lpstr>Step Three</vt:lpstr>
      <vt:lpstr>Step 4</vt:lpstr>
      <vt:lpstr>At The Positive Electrode</vt:lpstr>
      <vt:lpstr>Step One</vt:lpstr>
      <vt:lpstr>Step Two</vt:lpstr>
      <vt:lpstr>Step Three</vt:lpstr>
      <vt:lpstr>Step 4</vt:lpstr>
      <vt:lpstr>PowerPoint Presentation</vt:lpstr>
      <vt:lpstr>Example questions</vt:lpstr>
      <vt:lpstr>Example questions</vt:lpstr>
      <vt:lpstr>Check your answers</vt:lpstr>
      <vt:lpstr>Check your answers</vt:lpstr>
      <vt:lpstr>Check your answers</vt:lpstr>
      <vt:lpstr>Check your answers</vt:lpstr>
      <vt:lpstr>Check your answers</vt:lpstr>
      <vt:lpstr>PowerPoint Presentation</vt:lpstr>
      <vt:lpstr>Electrolysis of aqueous solutions</vt:lpstr>
      <vt:lpstr>PowerPoint Presentation</vt:lpstr>
      <vt:lpstr>Reactivity series</vt:lpstr>
      <vt:lpstr>Predicting the products of aqueous electrolysis. Sodium chloride solution.</vt:lpstr>
      <vt:lpstr>Predicting the products of aqueous electrolysis. Sodium chloride solution.</vt:lpstr>
      <vt:lpstr>Check your answers.</vt:lpstr>
      <vt:lpstr>PowerPoint Presentation</vt:lpstr>
      <vt:lpstr>PowerPoint Presentation</vt:lpstr>
      <vt:lpstr>PowerPoint Presentation</vt:lpstr>
      <vt:lpstr>PowerPoint Presentation</vt:lpstr>
    </vt:vector>
  </TitlesOfParts>
  <Company>The Kings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Leeson</dc:creator>
  <cp:lastModifiedBy>Jennifer Lawson</cp:lastModifiedBy>
  <cp:revision>103</cp:revision>
  <dcterms:created xsi:type="dcterms:W3CDTF">2020-06-12T12:40:59Z</dcterms:created>
  <dcterms:modified xsi:type="dcterms:W3CDTF">2020-06-29T09:32:21Z</dcterms:modified>
</cp:coreProperties>
</file>