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4" r:id="rId2"/>
    <p:sldId id="257" r:id="rId3"/>
    <p:sldId id="320" r:id="rId4"/>
    <p:sldId id="321" r:id="rId5"/>
    <p:sldId id="322" r:id="rId6"/>
    <p:sldId id="276" r:id="rId7"/>
    <p:sldId id="278" r:id="rId8"/>
    <p:sldId id="279" r:id="rId9"/>
    <p:sldId id="281" r:id="rId10"/>
    <p:sldId id="282" r:id="rId11"/>
    <p:sldId id="312" r:id="rId12"/>
    <p:sldId id="284" r:id="rId13"/>
    <p:sldId id="323" r:id="rId14"/>
    <p:sldId id="324" r:id="rId15"/>
    <p:sldId id="325" r:id="rId16"/>
    <p:sldId id="326" r:id="rId17"/>
    <p:sldId id="262" r:id="rId18"/>
    <p:sldId id="263" r:id="rId19"/>
    <p:sldId id="285" r:id="rId20"/>
    <p:sldId id="286" r:id="rId21"/>
    <p:sldId id="287" r:id="rId22"/>
    <p:sldId id="288" r:id="rId23"/>
    <p:sldId id="289" r:id="rId24"/>
    <p:sldId id="300" r:id="rId25"/>
    <p:sldId id="290" r:id="rId26"/>
    <p:sldId id="291" r:id="rId27"/>
    <p:sldId id="327" r:id="rId28"/>
    <p:sldId id="292" r:id="rId29"/>
    <p:sldId id="293" r:id="rId30"/>
    <p:sldId id="294" r:id="rId31"/>
    <p:sldId id="295" r:id="rId32"/>
    <p:sldId id="296" r:id="rId33"/>
    <p:sldId id="328" r:id="rId34"/>
    <p:sldId id="297" r:id="rId35"/>
    <p:sldId id="298" r:id="rId36"/>
    <p:sldId id="313" r:id="rId37"/>
    <p:sldId id="301" r:id="rId38"/>
    <p:sldId id="314" r:id="rId39"/>
    <p:sldId id="302" r:id="rId40"/>
    <p:sldId id="310" r:id="rId41"/>
    <p:sldId id="303" r:id="rId42"/>
    <p:sldId id="299" r:id="rId43"/>
    <p:sldId id="305" r:id="rId44"/>
    <p:sldId id="306" r:id="rId45"/>
    <p:sldId id="307" r:id="rId46"/>
    <p:sldId id="311" r:id="rId47"/>
    <p:sldId id="315" r:id="rId48"/>
    <p:sldId id="316" r:id="rId49"/>
    <p:sldId id="317" r:id="rId50"/>
    <p:sldId id="318" r:id="rId51"/>
    <p:sldId id="31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9" autoAdjust="0"/>
    <p:restoredTop sz="78276" autoAdjust="0"/>
  </p:normalViewPr>
  <p:slideViewPr>
    <p:cSldViewPr snapToGrid="0">
      <p:cViewPr varScale="1">
        <p:scale>
          <a:sx n="71" d="100"/>
          <a:sy n="71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3B297-964C-44FF-BCFA-5757D9D6D6D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0CE30-EA53-4CFC-8BAE-C79B49BE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869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some examples of </a:t>
            </a:r>
            <a:r>
              <a:rPr lang="en-US" dirty="0" smtClean="0"/>
              <a:t>conversions </a:t>
            </a:r>
            <a:r>
              <a:rPr lang="en-US" dirty="0"/>
              <a:t>under the </a:t>
            </a:r>
            <a:r>
              <a:rPr lang="en-US" dirty="0" err="1"/>
              <a:t>visualiser</a:t>
            </a:r>
            <a:r>
              <a:rPr lang="en-US" dirty="0"/>
              <a:t>/on the </a:t>
            </a:r>
            <a:r>
              <a:rPr lang="en-US" dirty="0" smtClean="0"/>
              <a:t>board</a:t>
            </a:r>
          </a:p>
          <a:p>
            <a:endParaRPr lang="en-US" dirty="0" smtClean="0"/>
          </a:p>
          <a:p>
            <a:r>
              <a:rPr lang="en-US" dirty="0" smtClean="0"/>
              <a:t>I’m not sure which way round to go???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35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the conversion in both directions under the </a:t>
            </a:r>
            <a:r>
              <a:rPr lang="en-US" dirty="0" err="1"/>
              <a:t>visualiser</a:t>
            </a:r>
            <a:r>
              <a:rPr lang="en-US" dirty="0"/>
              <a:t>/on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44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how to find the actual size from a given image size and a given magnification. Please change the example to a simpler one if you need to for your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950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how to find the actual size from a given image size and a given magnification. Please change the example to a simpler one if you need to for your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69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the completion of this under the visualizer/on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026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the completion of this under the visualizer/on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775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CE30-EA53-4CFC-8BAE-C79B49BE28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93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CE30-EA53-4CFC-8BAE-C79B49BE286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14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94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9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the conversion in both directions under the </a:t>
            </a:r>
            <a:r>
              <a:rPr lang="en-US" dirty="0" err="1"/>
              <a:t>visualiser</a:t>
            </a:r>
            <a:r>
              <a:rPr lang="en-US" dirty="0"/>
              <a:t>/on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91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the conversion in both directions under the </a:t>
            </a:r>
            <a:r>
              <a:rPr lang="en-US" dirty="0" err="1"/>
              <a:t>visualiser</a:t>
            </a:r>
            <a:r>
              <a:rPr lang="en-US" dirty="0"/>
              <a:t>/on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04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the conversion in both directions under the </a:t>
            </a:r>
            <a:r>
              <a:rPr lang="en-US" dirty="0" err="1"/>
              <a:t>visualiser</a:t>
            </a:r>
            <a:r>
              <a:rPr lang="en-US" dirty="0"/>
              <a:t>/on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3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the conversion in both directions under the </a:t>
            </a:r>
            <a:r>
              <a:rPr lang="en-US" dirty="0" err="1"/>
              <a:t>visualiser</a:t>
            </a:r>
            <a:r>
              <a:rPr lang="en-US" dirty="0"/>
              <a:t>/on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267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some </a:t>
            </a:r>
            <a:r>
              <a:rPr lang="en-US" dirty="0" smtClean="0"/>
              <a:t>examples </a:t>
            </a:r>
            <a:r>
              <a:rPr lang="en-US" dirty="0"/>
              <a:t>of conversions under the </a:t>
            </a:r>
            <a:r>
              <a:rPr lang="en-US" dirty="0" err="1"/>
              <a:t>visualiser</a:t>
            </a:r>
            <a:r>
              <a:rPr lang="en-US" dirty="0"/>
              <a:t>/on the </a:t>
            </a:r>
            <a:r>
              <a:rPr lang="en-US" dirty="0" smtClean="0"/>
              <a:t>board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I’m not sure which way round to go???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06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6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20000" y="1731600"/>
            <a:ext cx="10728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251" y="6617829"/>
            <a:ext cx="35712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9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 ">
  <p:cSld name="PAT 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/>
          <p:nvPr/>
        </p:nvSpPr>
        <p:spPr>
          <a:xfrm>
            <a:off x="4947285" y="1348740"/>
            <a:ext cx="7244715" cy="5509260"/>
          </a:xfrm>
          <a:custGeom>
            <a:avLst/>
            <a:gdLst/>
            <a:ahLst/>
            <a:cxnLst/>
            <a:rect l="l" t="t" r="r" b="b"/>
            <a:pathLst>
              <a:path w="11409" h="8676" extrusionOk="0">
                <a:moveTo>
                  <a:pt x="11409" y="0"/>
                </a:moveTo>
                <a:lnTo>
                  <a:pt x="0" y="8675"/>
                </a:lnTo>
                <a:lnTo>
                  <a:pt x="7955" y="8675"/>
                </a:lnTo>
                <a:lnTo>
                  <a:pt x="11409" y="6050"/>
                </a:lnTo>
                <a:lnTo>
                  <a:pt x="11409" y="0"/>
                </a:lnTo>
                <a:close/>
              </a:path>
            </a:pathLst>
          </a:custGeom>
          <a:solidFill>
            <a:srgbClr val="CEC1AD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5"/>
          <p:cNvSpPr txBox="1"/>
          <p:nvPr/>
        </p:nvSpPr>
        <p:spPr>
          <a:xfrm>
            <a:off x="130530" y="809462"/>
            <a:ext cx="11907945" cy="5262979"/>
          </a:xfrm>
          <a:prstGeom prst="rect">
            <a:avLst/>
          </a:prstGeom>
          <a:solidFill>
            <a:schemeClr val="lt1"/>
          </a:solidFill>
          <a:ln w="47625" cap="flat" cmpd="sng">
            <a:solidFill>
              <a:srgbClr val="262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2050" y="119639"/>
            <a:ext cx="1876425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72338"/>
            <a:ext cx="1219200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187325" y="1348740"/>
            <a:ext cx="11769741" cy="465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262"/>
              </a:buClr>
              <a:buSzPts val="2400"/>
              <a:buChar char="•"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187326" y="908697"/>
            <a:ext cx="11769740" cy="37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u="sng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839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94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5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2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9BC-66B2-4F49-9FFF-C849A37BCC1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C8EE1-E070-4872-9E4B-3BF91A028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8208579" y="710671"/>
            <a:ext cx="3983420" cy="430887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4947285" y="1348740"/>
            <a:ext cx="7244715" cy="5509260"/>
          </a:xfrm>
          <a:custGeom>
            <a:avLst/>
            <a:gdLst/>
            <a:ahLst/>
            <a:cxnLst/>
            <a:rect l="l" t="t" r="r" b="b"/>
            <a:pathLst>
              <a:path w="11409" h="8676" extrusionOk="0">
                <a:moveTo>
                  <a:pt x="11409" y="0"/>
                </a:moveTo>
                <a:lnTo>
                  <a:pt x="0" y="8675"/>
                </a:lnTo>
                <a:lnTo>
                  <a:pt x="7955" y="8675"/>
                </a:lnTo>
                <a:lnTo>
                  <a:pt x="11409" y="6050"/>
                </a:lnTo>
                <a:lnTo>
                  <a:pt x="11409" y="0"/>
                </a:lnTo>
                <a:close/>
              </a:path>
            </a:pathLst>
          </a:custGeom>
          <a:solidFill>
            <a:srgbClr val="CEC1AD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2670" y="54658"/>
            <a:ext cx="1876425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338"/>
            <a:ext cx="1219200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1997980" y="713634"/>
            <a:ext cx="6137027" cy="400069"/>
          </a:xfrm>
          <a:prstGeom prst="rect">
            <a:avLst/>
          </a:prstGeom>
          <a:solidFill>
            <a:srgbClr val="C2B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have your planner open on today’s date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997980" y="1526656"/>
            <a:ext cx="10011115" cy="461665"/>
          </a:xfrm>
          <a:prstGeom prst="rect">
            <a:avLst/>
          </a:prstGeom>
          <a:solidFill>
            <a:srgbClr val="262262"/>
          </a:solidFill>
          <a:ln w="47625" cap="flat" cmpd="sng">
            <a:solidFill>
              <a:srgbClr val="262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Title: </a:t>
            </a:r>
            <a:r>
              <a:rPr lang="en-GB" sz="2400" b="1" dirty="0" smtClean="0">
                <a:solidFill>
                  <a:schemeClr val="lt1"/>
                </a:solidFill>
              </a:rPr>
              <a:t>Maths in Science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>
            <a:off x="182904" y="711740"/>
            <a:ext cx="1579586" cy="2849273"/>
            <a:chOff x="182904" y="196731"/>
            <a:chExt cx="1579586" cy="2849273"/>
          </a:xfrm>
        </p:grpSpPr>
        <p:grpSp>
          <p:nvGrpSpPr>
            <p:cNvPr id="107" name="Google Shape;107;p1"/>
            <p:cNvGrpSpPr/>
            <p:nvPr/>
          </p:nvGrpSpPr>
          <p:grpSpPr>
            <a:xfrm>
              <a:off x="182904" y="196731"/>
              <a:ext cx="1579586" cy="2849273"/>
              <a:chOff x="303599" y="1348740"/>
              <a:chExt cx="1579586" cy="2849273"/>
            </a:xfrm>
          </p:grpSpPr>
          <p:sp>
            <p:nvSpPr>
              <p:cNvPr id="108" name="Google Shape;108;p1"/>
              <p:cNvSpPr/>
              <p:nvPr/>
            </p:nvSpPr>
            <p:spPr>
              <a:xfrm>
                <a:off x="943973" y="2016278"/>
                <a:ext cx="280318" cy="35601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002060"/>
              </a:solidFill>
              <a:ln w="9525" cap="flat" cmpd="sng">
                <a:solidFill>
                  <a:srgbClr val="26226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"/>
              <p:cNvSpPr txBox="1"/>
              <p:nvPr/>
            </p:nvSpPr>
            <p:spPr>
              <a:xfrm>
                <a:off x="303599" y="1348740"/>
                <a:ext cx="1579586" cy="461665"/>
              </a:xfrm>
              <a:prstGeom prst="rect">
                <a:avLst/>
              </a:prstGeom>
              <a:solidFill>
                <a:srgbClr val="C2B59B"/>
              </a:solidFill>
              <a:ln w="47625" cap="flat" cmpd="sng">
                <a:solidFill>
                  <a:srgbClr val="26226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GB" sz="2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Planner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"/>
              <p:cNvSpPr txBox="1"/>
              <p:nvPr/>
            </p:nvSpPr>
            <p:spPr>
              <a:xfrm>
                <a:off x="303599" y="2542544"/>
                <a:ext cx="1579586" cy="461665"/>
              </a:xfrm>
              <a:prstGeom prst="rect">
                <a:avLst/>
              </a:prstGeom>
              <a:solidFill>
                <a:srgbClr val="C2B59B"/>
              </a:solidFill>
              <a:ln w="47625" cap="flat" cmpd="sng">
                <a:solidFill>
                  <a:srgbClr val="26226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GB" sz="2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Copy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"/>
              <p:cNvSpPr txBox="1"/>
              <p:nvPr/>
            </p:nvSpPr>
            <p:spPr>
              <a:xfrm>
                <a:off x="303599" y="3736348"/>
                <a:ext cx="1579586" cy="461665"/>
              </a:xfrm>
              <a:prstGeom prst="rect">
                <a:avLst/>
              </a:prstGeom>
              <a:solidFill>
                <a:srgbClr val="C2B59B"/>
              </a:solidFill>
              <a:ln w="47625" cap="flat" cmpd="sng">
                <a:solidFill>
                  <a:srgbClr val="26226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GB" sz="2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" name="Google Shape;112;p1"/>
            <p:cNvSpPr/>
            <p:nvPr/>
          </p:nvSpPr>
          <p:spPr>
            <a:xfrm>
              <a:off x="823278" y="2040264"/>
              <a:ext cx="280318" cy="35601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9525" cap="flat" cmpd="sng">
              <a:solidFill>
                <a:srgbClr val="26226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"/>
          <p:cNvSpPr txBox="1"/>
          <p:nvPr/>
        </p:nvSpPr>
        <p:spPr>
          <a:xfrm>
            <a:off x="1997980" y="2257446"/>
            <a:ext cx="10011115" cy="3108503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262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these is smaller: a cell or an organ?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or False: a Human is an animal.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an organ you would find in the Digestive System.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systems does the Heart belong to?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inside the cell nucleus?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gas is produced in Respiration?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millimetres are in 1 centimetre?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>
            <a:spLocks noGrp="1"/>
          </p:cNvSpPr>
          <p:nvPr>
            <p:ph type="dt" idx="4294967295"/>
          </p:nvPr>
        </p:nvSpPr>
        <p:spPr>
          <a:xfrm>
            <a:off x="9045146" y="728433"/>
            <a:ext cx="29639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7A2200-4A91-CC42-B0A8-9B6FDF8B7768}" type="datetime2">
              <a:rPr lang="en-GB" sz="1900" b="1" smtClean="0">
                <a:solidFill>
                  <a:schemeClr val="lt1"/>
                </a:solidFill>
                <a:latin typeface="Arial"/>
                <a:cs typeface="Arial"/>
                <a:sym typeface="Arial"/>
              </a:rPr>
              <a:t>Monday, 13 July 2020</a:t>
            </a:fld>
            <a:endParaRPr sz="1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7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81C18-761A-8E4B-823E-E1455C880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" t="16120" r="2792" b="53301"/>
          <a:stretch/>
        </p:blipFill>
        <p:spPr>
          <a:xfrm>
            <a:off x="887626" y="874355"/>
            <a:ext cx="10416747" cy="1087395"/>
          </a:xfrm>
          <a:prstGeom prst="rect">
            <a:avLst/>
          </a:prstGeom>
        </p:spPr>
      </p:pic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5324937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Unit Conversion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3;p12">
            <a:extLst>
              <a:ext uri="{FF2B5EF4-FFF2-40B4-BE49-F238E27FC236}">
                <a16:creationId xmlns:a16="http://schemas.microsoft.com/office/drawing/2014/main" id="{21D031AA-B0F8-6C48-827A-0CC44B1B1DDF}"/>
              </a:ext>
            </a:extLst>
          </p:cNvPr>
          <p:cNvSpPr txBox="1"/>
          <p:nvPr/>
        </p:nvSpPr>
        <p:spPr>
          <a:xfrm>
            <a:off x="124392" y="2018581"/>
            <a:ext cx="118863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to be able to go between all three units in both directions.</a:t>
            </a:r>
            <a:endParaRPr lang="en-GB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3A9A12-9BBA-DD42-9F0B-F671216A3216}"/>
              </a:ext>
            </a:extLst>
          </p:cNvPr>
          <p:cNvGrpSpPr/>
          <p:nvPr/>
        </p:nvGrpSpPr>
        <p:grpSpPr>
          <a:xfrm>
            <a:off x="3435178" y="2598592"/>
            <a:ext cx="4438371" cy="3301007"/>
            <a:chOff x="2434281" y="2604770"/>
            <a:chExt cx="4438371" cy="33010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9D5999-E10C-3643-A40D-6306E1A10114}"/>
                </a:ext>
              </a:extLst>
            </p:cNvPr>
            <p:cNvGrpSpPr/>
            <p:nvPr/>
          </p:nvGrpSpPr>
          <p:grpSpPr>
            <a:xfrm>
              <a:off x="2434281" y="2604770"/>
              <a:ext cx="4139275" cy="3301007"/>
              <a:chOff x="4423719" y="2541761"/>
              <a:chExt cx="4139275" cy="3301007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0A6F6B5-B7CB-A34E-8FC4-446C5D208A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7184"/>
              <a:stretch/>
            </p:blipFill>
            <p:spPr>
              <a:xfrm>
                <a:off x="4782065" y="2541761"/>
                <a:ext cx="2650356" cy="330100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027A47A-0898-334A-9952-15B2B7BA6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3094" y="2598592"/>
                <a:ext cx="1739900" cy="1346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9E0F882-6BD6-F849-AAF9-91D0598665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7308" b="2752"/>
              <a:stretch/>
            </p:blipFill>
            <p:spPr>
              <a:xfrm>
                <a:off x="6823094" y="4547816"/>
                <a:ext cx="1727200" cy="1245025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9FB440-5AB2-8641-90AA-6E476523C720}"/>
                  </a:ext>
                </a:extLst>
              </p:cNvPr>
              <p:cNvSpPr/>
              <p:nvPr/>
            </p:nvSpPr>
            <p:spPr>
              <a:xfrm>
                <a:off x="4423719" y="3237470"/>
                <a:ext cx="605481" cy="707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5BC3A00-CBD5-724F-9B33-6BC1869AABCD}"/>
                  </a:ext>
                </a:extLst>
              </p:cNvPr>
              <p:cNvSpPr/>
              <p:nvPr/>
            </p:nvSpPr>
            <p:spPr>
              <a:xfrm>
                <a:off x="4497860" y="4540119"/>
                <a:ext cx="605481" cy="707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F0FF3C-4A64-2944-B910-48621EAD617B}"/>
                </a:ext>
              </a:extLst>
            </p:cNvPr>
            <p:cNvSpPr/>
            <p:nvPr/>
          </p:nvSpPr>
          <p:spPr>
            <a:xfrm>
              <a:off x="5982665" y="3853012"/>
              <a:ext cx="8899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µm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75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81C18-761A-8E4B-823E-E1455C880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" t="16120" r="2792" b="53301"/>
          <a:stretch/>
        </p:blipFill>
        <p:spPr>
          <a:xfrm>
            <a:off x="887626" y="874355"/>
            <a:ext cx="10416747" cy="1087395"/>
          </a:xfrm>
          <a:prstGeom prst="rect">
            <a:avLst/>
          </a:prstGeom>
        </p:spPr>
      </p:pic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5324937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Unit Conversion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3;p12">
            <a:extLst>
              <a:ext uri="{FF2B5EF4-FFF2-40B4-BE49-F238E27FC236}">
                <a16:creationId xmlns:a16="http://schemas.microsoft.com/office/drawing/2014/main" id="{21D031AA-B0F8-6C48-827A-0CC44B1B1DDF}"/>
              </a:ext>
            </a:extLst>
          </p:cNvPr>
          <p:cNvSpPr txBox="1"/>
          <p:nvPr/>
        </p:nvSpPr>
        <p:spPr>
          <a:xfrm>
            <a:off x="124392" y="2018581"/>
            <a:ext cx="118863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to be able to go between all three units in both directions.</a:t>
            </a:r>
            <a:endParaRPr lang="en-GB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F0FF3C-4A64-2944-B910-48621EAD617B}"/>
              </a:ext>
            </a:extLst>
          </p:cNvPr>
          <p:cNvSpPr/>
          <p:nvPr/>
        </p:nvSpPr>
        <p:spPr>
          <a:xfrm>
            <a:off x="2786860" y="3795318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4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F0FF3C-4A64-2944-B910-48621EAD617B}"/>
              </a:ext>
            </a:extLst>
          </p:cNvPr>
          <p:cNvSpPr/>
          <p:nvPr/>
        </p:nvSpPr>
        <p:spPr>
          <a:xfrm>
            <a:off x="4703594" y="3795318"/>
            <a:ext cx="10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F0FF3C-4A64-2944-B910-48621EAD617B}"/>
              </a:ext>
            </a:extLst>
          </p:cNvPr>
          <p:cNvSpPr/>
          <p:nvPr/>
        </p:nvSpPr>
        <p:spPr>
          <a:xfrm>
            <a:off x="6748568" y="3790916"/>
            <a:ext cx="816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4000" dirty="0"/>
          </a:p>
        </p:txBody>
      </p:sp>
      <p:sp>
        <p:nvSpPr>
          <p:cNvPr id="6" name="Curved Up Arrow 5"/>
          <p:cNvSpPr/>
          <p:nvPr/>
        </p:nvSpPr>
        <p:spPr>
          <a:xfrm rot="10800000">
            <a:off x="5212707" y="3335628"/>
            <a:ext cx="1943985" cy="6053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0800000">
            <a:off x="3064660" y="3335627"/>
            <a:ext cx="1943985" cy="6053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3064660" y="4516441"/>
            <a:ext cx="1943985" cy="605307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5263202" y="4498802"/>
            <a:ext cx="1943985" cy="605307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F0FF3C-4A64-2944-B910-48621EAD617B}"/>
              </a:ext>
            </a:extLst>
          </p:cNvPr>
          <p:cNvSpPr/>
          <p:nvPr/>
        </p:nvSpPr>
        <p:spPr>
          <a:xfrm>
            <a:off x="3297507" y="5194492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8EC26A"/>
                </a:solidFill>
              </a:rPr>
              <a:t>÷1000</a:t>
            </a:r>
            <a:endParaRPr lang="en-US" sz="4000" dirty="0">
              <a:solidFill>
                <a:srgbClr val="8EC26A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F0FF3C-4A64-2944-B910-48621EAD617B}"/>
              </a:ext>
            </a:extLst>
          </p:cNvPr>
          <p:cNvSpPr/>
          <p:nvPr/>
        </p:nvSpPr>
        <p:spPr>
          <a:xfrm>
            <a:off x="5755735" y="5194492"/>
            <a:ext cx="958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8EC26A"/>
                </a:solidFill>
              </a:rPr>
              <a:t>÷10</a:t>
            </a:r>
            <a:endParaRPr lang="en-US" sz="4000" dirty="0">
              <a:solidFill>
                <a:srgbClr val="8EC26A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F0FF3C-4A64-2944-B910-48621EAD617B}"/>
              </a:ext>
            </a:extLst>
          </p:cNvPr>
          <p:cNvSpPr/>
          <p:nvPr/>
        </p:nvSpPr>
        <p:spPr>
          <a:xfrm>
            <a:off x="3225304" y="2554997"/>
            <a:ext cx="1561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1000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F0FF3C-4A64-2944-B910-48621EAD617B}"/>
              </a:ext>
            </a:extLst>
          </p:cNvPr>
          <p:cNvSpPr/>
          <p:nvPr/>
        </p:nvSpPr>
        <p:spPr>
          <a:xfrm>
            <a:off x="5787629" y="2554997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10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644940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Rehearsal: Unit Conversion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DE248-13B7-CE4B-A446-30A82FB79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255" y="2107685"/>
            <a:ext cx="8829490" cy="2642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7E750-A67E-3B42-A98D-D4B43449FB58}"/>
              </a:ext>
            </a:extLst>
          </p:cNvPr>
          <p:cNvSpPr txBox="1"/>
          <p:nvPr/>
        </p:nvSpPr>
        <p:spPr>
          <a:xfrm>
            <a:off x="1093807" y="3045157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5mm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18E4C-D57B-5A41-89F0-2ABE00C0FD35}"/>
              </a:ext>
            </a:extLst>
          </p:cNvPr>
          <p:cNvSpPr txBox="1"/>
          <p:nvPr/>
        </p:nvSpPr>
        <p:spPr>
          <a:xfrm>
            <a:off x="3213902" y="3057747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5000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1EFBF-DEA8-F546-951A-CCB87F3D1F12}"/>
              </a:ext>
            </a:extLst>
          </p:cNvPr>
          <p:cNvSpPr txBox="1"/>
          <p:nvPr/>
        </p:nvSpPr>
        <p:spPr>
          <a:xfrm>
            <a:off x="3321269" y="3428999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0.25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42B46-8A5C-7C4F-BD4B-314D8C068E0E}"/>
              </a:ext>
            </a:extLst>
          </p:cNvPr>
          <p:cNvSpPr txBox="1"/>
          <p:nvPr/>
        </p:nvSpPr>
        <p:spPr>
          <a:xfrm>
            <a:off x="3321268" y="3753597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0.08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25E11-50C4-8F43-BBC6-62B034EF03DF}"/>
              </a:ext>
            </a:extLst>
          </p:cNvPr>
          <p:cNvSpPr txBox="1"/>
          <p:nvPr/>
        </p:nvSpPr>
        <p:spPr>
          <a:xfrm>
            <a:off x="3213902" y="4049337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7400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6F51E-CD99-3644-92A8-491329B39DF1}"/>
              </a:ext>
            </a:extLst>
          </p:cNvPr>
          <p:cNvSpPr txBox="1"/>
          <p:nvPr/>
        </p:nvSpPr>
        <p:spPr>
          <a:xfrm>
            <a:off x="9123379" y="3059778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0.01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42EDD3-4ADF-2A49-8D1C-2D63AF993B53}"/>
              </a:ext>
            </a:extLst>
          </p:cNvPr>
          <p:cNvSpPr txBox="1"/>
          <p:nvPr/>
        </p:nvSpPr>
        <p:spPr>
          <a:xfrm>
            <a:off x="9123378" y="3428999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2900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BC363-98A5-EE41-997B-929119D2471A}"/>
              </a:ext>
            </a:extLst>
          </p:cNvPr>
          <p:cNvSpPr txBox="1"/>
          <p:nvPr/>
        </p:nvSpPr>
        <p:spPr>
          <a:xfrm>
            <a:off x="9123377" y="3753597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E96F3-5166-8048-BE18-84EA8DED87BB}"/>
              </a:ext>
            </a:extLst>
          </p:cNvPr>
          <p:cNvSpPr txBox="1"/>
          <p:nvPr/>
        </p:nvSpPr>
        <p:spPr>
          <a:xfrm>
            <a:off x="9016010" y="4078195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0.047</a:t>
            </a:r>
          </a:p>
        </p:txBody>
      </p:sp>
    </p:spTree>
    <p:extLst>
      <p:ext uri="{BB962C8B-B14F-4D97-AF65-F5344CB8AC3E}">
        <p14:creationId xmlns:p14="http://schemas.microsoft.com/office/powerpoint/2010/main" val="23348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644940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Microscopy Calculations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7803B-539D-3044-84C6-1D7139F97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31" r="25299" b="32019"/>
          <a:stretch/>
        </p:blipFill>
        <p:spPr>
          <a:xfrm>
            <a:off x="531340" y="1075294"/>
            <a:ext cx="3398109" cy="3200144"/>
          </a:xfrm>
          <a:prstGeom prst="rect">
            <a:avLst/>
          </a:prstGeom>
        </p:spPr>
      </p:pic>
      <p:sp>
        <p:nvSpPr>
          <p:cNvPr id="6" name="Google Shape;213;p12">
            <a:extLst>
              <a:ext uri="{FF2B5EF4-FFF2-40B4-BE49-F238E27FC236}">
                <a16:creationId xmlns:a16="http://schemas.microsoft.com/office/drawing/2014/main" id="{4C636B83-C9E7-E84D-A9FF-96431E46539F}"/>
              </a:ext>
            </a:extLst>
          </p:cNvPr>
          <p:cNvSpPr txBox="1"/>
          <p:nvPr/>
        </p:nvSpPr>
        <p:spPr>
          <a:xfrm>
            <a:off x="6096000" y="1075294"/>
            <a:ext cx="572941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If the image size is 4cm and the magnification is x100, what is the actual size of the sample in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µm?</a:t>
            </a:r>
          </a:p>
          <a:p>
            <a:pPr algn="ctr">
              <a:buClr>
                <a:schemeClr val="dk1"/>
              </a:buClr>
              <a:buSzPts val="2800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	FORMULA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(get this from the formula triangle) 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	LOOK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(…for the values in the question)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	INSERT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(…these values into the formula) 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	CONVERT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(any units that you need to)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	CALCULATE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(…your answer)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10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644940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Microscopy </a:t>
            </a: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Calculations- MWB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7803B-539D-3044-84C6-1D7139F97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31" r="25299" b="32019"/>
          <a:stretch/>
        </p:blipFill>
        <p:spPr>
          <a:xfrm>
            <a:off x="531341" y="1075294"/>
            <a:ext cx="2409568" cy="2269193"/>
          </a:xfrm>
          <a:prstGeom prst="rect">
            <a:avLst/>
          </a:prstGeom>
        </p:spPr>
      </p:pic>
      <p:sp>
        <p:nvSpPr>
          <p:cNvPr id="6" name="Google Shape;213;p12">
            <a:extLst>
              <a:ext uri="{FF2B5EF4-FFF2-40B4-BE49-F238E27FC236}">
                <a16:creationId xmlns:a16="http://schemas.microsoft.com/office/drawing/2014/main" id="{4C636B83-C9E7-E84D-A9FF-96431E46539F}"/>
              </a:ext>
            </a:extLst>
          </p:cNvPr>
          <p:cNvSpPr txBox="1"/>
          <p:nvPr/>
        </p:nvSpPr>
        <p:spPr>
          <a:xfrm>
            <a:off x="6096000" y="1075294"/>
            <a:ext cx="572941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If the image size is 4cm and the magnification is x100, what is the actual size of the sample in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µm?</a:t>
            </a:r>
          </a:p>
          <a:p>
            <a:pPr algn="ctr">
              <a:buClr>
                <a:schemeClr val="dk1"/>
              </a:buClr>
              <a:buSzPts val="2800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= I / M</a:t>
            </a:r>
          </a:p>
          <a:p>
            <a:pPr>
              <a:buClr>
                <a:schemeClr val="dk1"/>
              </a:buClr>
              <a:buSzPts val="28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= 4cm / 100</a:t>
            </a:r>
          </a:p>
          <a:p>
            <a:pPr>
              <a:buClr>
                <a:schemeClr val="dk1"/>
              </a:buClr>
              <a:buSzPts val="28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= 40,000 µm / 100</a:t>
            </a:r>
          </a:p>
          <a:p>
            <a:pPr>
              <a:buClr>
                <a:schemeClr val="dk1"/>
              </a:buClr>
              <a:buSzPts val="28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= 400 µm</a:t>
            </a:r>
          </a:p>
          <a:p>
            <a:pPr lvl="0" algn="ctr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F2B67-8D80-9448-895E-09E3CFDF06FC}"/>
              </a:ext>
            </a:extLst>
          </p:cNvPr>
          <p:cNvSpPr/>
          <p:nvPr/>
        </p:nvSpPr>
        <p:spPr>
          <a:xfrm>
            <a:off x="366584" y="3669957"/>
            <a:ext cx="5379308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	FORMULA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(get this from the formula triangle) 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	LOOK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(…for the values in the question)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	INSERT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(…these values into the formula) 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	CONVERT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(any units that you need to)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	CALCULATE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(…your answer)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1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1" y="112621"/>
            <a:ext cx="9123779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Rehearsal 1: Microscopy </a:t>
            </a: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Calculations- Page 5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7803B-539D-3044-84C6-1D7139F97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31" r="25299" b="32019"/>
          <a:stretch/>
        </p:blipFill>
        <p:spPr>
          <a:xfrm>
            <a:off x="531341" y="1075294"/>
            <a:ext cx="2409568" cy="22691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E5276-0B78-4D4A-8F1D-361421F39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659" y="1075294"/>
            <a:ext cx="7747000" cy="207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D54874-7A96-DC40-8D1B-92AD19362356}"/>
              </a:ext>
            </a:extLst>
          </p:cNvPr>
          <p:cNvSpPr/>
          <p:nvPr/>
        </p:nvSpPr>
        <p:spPr>
          <a:xfrm>
            <a:off x="366584" y="3669957"/>
            <a:ext cx="5379308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	FORMULA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(get this from the formula triangle) 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	LOOK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(…for the values in the question)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	INSERT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(…these values into the formula) 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	CONVERT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(any units that you need to)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	CALCULATE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(…your answer)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1027E-929D-9C47-B7BC-600123421DE9}"/>
              </a:ext>
            </a:extLst>
          </p:cNvPr>
          <p:cNvSpPr txBox="1"/>
          <p:nvPr/>
        </p:nvSpPr>
        <p:spPr>
          <a:xfrm>
            <a:off x="4088390" y="1701553"/>
            <a:ext cx="370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Actual = Image / Magnification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6B69A6-935F-E641-8F77-B10391043F18}"/>
              </a:ext>
            </a:extLst>
          </p:cNvPr>
          <p:cNvSpPr/>
          <p:nvPr/>
        </p:nvSpPr>
        <p:spPr>
          <a:xfrm>
            <a:off x="8009681" y="1075294"/>
            <a:ext cx="1238491" cy="290519"/>
          </a:xfrm>
          <a:prstGeom prst="rect">
            <a:avLst/>
          </a:prstGeom>
          <a:solidFill>
            <a:srgbClr val="FFFF00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C246C-AA17-A14A-9D54-6C1A9D17752C}"/>
              </a:ext>
            </a:extLst>
          </p:cNvPr>
          <p:cNvSpPr/>
          <p:nvPr/>
        </p:nvSpPr>
        <p:spPr>
          <a:xfrm>
            <a:off x="10463513" y="1075293"/>
            <a:ext cx="717631" cy="290519"/>
          </a:xfrm>
          <a:prstGeom prst="rect">
            <a:avLst/>
          </a:prstGeom>
          <a:solidFill>
            <a:srgbClr val="FFFF00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ED094-68A3-B94B-A8D2-E4F6F666BAD4}"/>
              </a:ext>
            </a:extLst>
          </p:cNvPr>
          <p:cNvSpPr txBox="1"/>
          <p:nvPr/>
        </p:nvSpPr>
        <p:spPr>
          <a:xfrm>
            <a:off x="4088390" y="2112348"/>
            <a:ext cx="370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Actual = 50mm / 40,000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32423-E217-A240-8D07-1FECA9848ACC}"/>
              </a:ext>
            </a:extLst>
          </p:cNvPr>
          <p:cNvSpPr txBox="1"/>
          <p:nvPr/>
        </p:nvSpPr>
        <p:spPr>
          <a:xfrm>
            <a:off x="4085787" y="2523143"/>
            <a:ext cx="370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Actual = 50,000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r>
              <a:rPr lang="en-US" sz="2000" dirty="0">
                <a:solidFill>
                  <a:srgbClr val="7030A0"/>
                </a:solidFill>
              </a:rPr>
              <a:t> / 40,000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A949E-49E4-434F-812B-E9632BB33EAD}"/>
              </a:ext>
            </a:extLst>
          </p:cNvPr>
          <p:cNvSpPr txBox="1"/>
          <p:nvPr/>
        </p:nvSpPr>
        <p:spPr>
          <a:xfrm>
            <a:off x="9248171" y="2512458"/>
            <a:ext cx="224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Actual = 1.25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741323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Rehearsal 2: Microscopy Calculations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7803B-539D-3044-84C6-1D7139F97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31" r="25299" b="32019"/>
          <a:stretch/>
        </p:blipFill>
        <p:spPr>
          <a:xfrm>
            <a:off x="531341" y="1075294"/>
            <a:ext cx="2409568" cy="2269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FC942-77E5-4242-B5DC-3BA57C3D9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834" y="836249"/>
            <a:ext cx="6029582" cy="4896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41BA47-BEAA-2443-82DA-C924B46456AE}"/>
              </a:ext>
            </a:extLst>
          </p:cNvPr>
          <p:cNvSpPr/>
          <p:nvPr/>
        </p:nvSpPr>
        <p:spPr>
          <a:xfrm>
            <a:off x="3262184" y="1539763"/>
            <a:ext cx="3432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Line AB = 10.2cm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197FB-7D16-1944-8F8A-7CB1C9DDC973}"/>
              </a:ext>
            </a:extLst>
          </p:cNvPr>
          <p:cNvSpPr/>
          <p:nvPr/>
        </p:nvSpPr>
        <p:spPr>
          <a:xfrm>
            <a:off x="366584" y="3669957"/>
            <a:ext cx="5379308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	FORMULA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(get this from the formula triangle) 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	LOOK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(…for the values in the question)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	INSERT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(…these values into the formula) 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	CONVERT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(any units that you need to)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	CALCULATE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(…your answer)</a:t>
            </a:r>
            <a:endParaRPr lang="en-GB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128038-E944-D445-BDE8-D31579A34B82}"/>
              </a:ext>
            </a:extLst>
          </p:cNvPr>
          <p:cNvSpPr txBox="1"/>
          <p:nvPr/>
        </p:nvSpPr>
        <p:spPr>
          <a:xfrm>
            <a:off x="6428856" y="4901352"/>
            <a:ext cx="370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 = I / 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235E85-69BB-1141-830C-E4357B38F8B8}"/>
              </a:ext>
            </a:extLst>
          </p:cNvPr>
          <p:cNvSpPr/>
          <p:nvPr/>
        </p:nvSpPr>
        <p:spPr>
          <a:xfrm>
            <a:off x="10521388" y="3380219"/>
            <a:ext cx="868101" cy="290519"/>
          </a:xfrm>
          <a:prstGeom prst="rect">
            <a:avLst/>
          </a:prstGeom>
          <a:solidFill>
            <a:srgbClr val="FFFF00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2B302-6564-234B-9FC1-C42C2BCB31D0}"/>
              </a:ext>
            </a:extLst>
          </p:cNvPr>
          <p:cNvSpPr txBox="1"/>
          <p:nvPr/>
        </p:nvSpPr>
        <p:spPr>
          <a:xfrm>
            <a:off x="7931185" y="4449720"/>
            <a:ext cx="370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 = 10.2cm / 20,000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C9F34-FD1E-2A49-9615-B9010369AECA}"/>
              </a:ext>
            </a:extLst>
          </p:cNvPr>
          <p:cNvSpPr txBox="1"/>
          <p:nvPr/>
        </p:nvSpPr>
        <p:spPr>
          <a:xfrm>
            <a:off x="7931185" y="4747669"/>
            <a:ext cx="370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 = 102,000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r>
              <a:rPr lang="en-US" sz="2000" dirty="0">
                <a:solidFill>
                  <a:srgbClr val="7030A0"/>
                </a:solidFill>
              </a:rPr>
              <a:t> / 20,000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CCF13-B170-FF46-AB59-B2B8009460AD}"/>
              </a:ext>
            </a:extLst>
          </p:cNvPr>
          <p:cNvSpPr txBox="1"/>
          <p:nvPr/>
        </p:nvSpPr>
        <p:spPr>
          <a:xfrm>
            <a:off x="7931185" y="5045580"/>
            <a:ext cx="370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A = 5.1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74D8FB-F2FA-C94F-AB7C-FBAC7C5DCD88}"/>
              </a:ext>
            </a:extLst>
          </p:cNvPr>
          <p:cNvSpPr txBox="1"/>
          <p:nvPr/>
        </p:nvSpPr>
        <p:spPr>
          <a:xfrm>
            <a:off x="10224672" y="5159072"/>
            <a:ext cx="370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785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6549"/>
          <a:stretch/>
        </p:blipFill>
        <p:spPr>
          <a:xfrm>
            <a:off x="8447480" y="1729603"/>
            <a:ext cx="3410047" cy="40614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56696" y="2998586"/>
            <a:ext cx="709078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Work out the area of one of the </a:t>
            </a:r>
            <a:r>
              <a:rPr lang="en-GB" sz="3600" dirty="0" smtClean="0">
                <a:solidFill>
                  <a:prstClr val="black"/>
                </a:solidFill>
              </a:rPr>
              <a:t>side and multiply by 6.</a:t>
            </a:r>
            <a:endParaRPr lang="en-GB" sz="36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1377" y="4868328"/>
            <a:ext cx="4446987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3600" dirty="0"/>
              <a:t>length x width x height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466725" y="2329172"/>
            <a:ext cx="72961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1-	Surface area =</a:t>
            </a:r>
          </a:p>
          <a:p>
            <a:endParaRPr lang="en-GB" sz="3600" b="1" dirty="0"/>
          </a:p>
          <a:p>
            <a:endParaRPr lang="en-GB" sz="3600" b="1" dirty="0" smtClean="0"/>
          </a:p>
          <a:p>
            <a:endParaRPr lang="en-GB" sz="3600" b="1" dirty="0" smtClean="0"/>
          </a:p>
          <a:p>
            <a:r>
              <a:rPr lang="en-GB" sz="3600" b="1" dirty="0" smtClean="0"/>
              <a:t> 2-	Volume =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644940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Surface area, Volume and Ratio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6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846" y="1093974"/>
            <a:ext cx="11734800" cy="4835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</a:t>
            </a:r>
            <a:r>
              <a:rPr lang="en-GB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surface area of the </a:t>
            </a:r>
            <a:r>
              <a:rPr lang="en-GB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Calculate </a:t>
            </a:r>
            <a:r>
              <a:rPr lang="en-GB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the </a:t>
            </a:r>
            <a:r>
              <a:rPr lang="en-GB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GB" sz="2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GB" sz="2800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089948" y="1850128"/>
            <a:ext cx="267464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 smtClean="0"/>
              <a:t>8x8 = 64</a:t>
            </a:r>
          </a:p>
          <a:p>
            <a:pPr algn="ctr"/>
            <a:r>
              <a:rPr lang="en-GB" sz="3600" dirty="0" smtClean="0"/>
              <a:t>64 x 6 =</a:t>
            </a:r>
            <a:endParaRPr lang="en-GB" sz="3600" dirty="0"/>
          </a:p>
          <a:p>
            <a:pPr algn="ctr"/>
            <a:r>
              <a:rPr lang="en-GB" sz="3600" dirty="0"/>
              <a:t>384cm</a:t>
            </a:r>
            <a:r>
              <a:rPr lang="en-GB" sz="3600" baseline="300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549"/>
          <a:stretch/>
        </p:blipFill>
        <p:spPr>
          <a:xfrm>
            <a:off x="7829202" y="1576850"/>
            <a:ext cx="3410047" cy="4061460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2089948" y="4531472"/>
            <a:ext cx="267464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 smtClean="0"/>
              <a:t>8x8x8 =</a:t>
            </a:r>
            <a:endParaRPr lang="en-GB" sz="3600" dirty="0"/>
          </a:p>
          <a:p>
            <a:pPr algn="ctr"/>
            <a:r>
              <a:rPr lang="en-GB" sz="3600" dirty="0"/>
              <a:t>512cm</a:t>
            </a:r>
            <a:r>
              <a:rPr lang="en-GB" sz="3600" baseline="30000" dirty="0"/>
              <a:t>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940199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Rehearsal: Surface area, Volume and Ratio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1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549"/>
          <a:stretch/>
        </p:blipFill>
        <p:spPr>
          <a:xfrm>
            <a:off x="8495767" y="1588668"/>
            <a:ext cx="3410047" cy="4061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313204"/>
            <a:ext cx="792479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770"/>
              </a:spcBef>
              <a:spcAft>
                <a:spcPts val="0"/>
              </a:spcAft>
            </a:pPr>
            <a:r>
              <a:rPr lang="en-GB" sz="32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 Calculate </a:t>
            </a:r>
            <a:r>
              <a:rPr lang="en-GB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the surface area to volume ratio (SA:V) of the cube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2868433"/>
            <a:ext cx="4019872" cy="658007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 smtClean="0"/>
              <a:t>SA ÷ volume : 1</a:t>
            </a:r>
            <a:endParaRPr lang="en-GB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3935458"/>
            <a:ext cx="3803848" cy="65246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4400" dirty="0">
                <a:solidFill>
                  <a:prstClr val="black"/>
                </a:solidFill>
              </a:rPr>
              <a:t>384 ÷ 512 : 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3034" y="5115621"/>
            <a:ext cx="2773660" cy="74591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4400" dirty="0">
                <a:solidFill>
                  <a:prstClr val="black"/>
                </a:solidFill>
              </a:rPr>
              <a:t>= 0.8 : 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9135986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Rehearsal: Surface area, Volume and Ratio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57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this week’s work we will be looking at Maths in Science. This will include: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mathematics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 in Biology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 in Chemistry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 in Physics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5324937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Maths in Science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5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25" y="896558"/>
            <a:ext cx="10325100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Another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cube has sides of 20cm.  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the surface area to volume ratio of this object.  Show all of your working (3 marks)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54" y="2612231"/>
            <a:ext cx="2244407" cy="2418398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959582" y="5168306"/>
            <a:ext cx="3997484" cy="46482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0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sides of this cube are </a:t>
            </a:r>
            <a:r>
              <a:rPr lang="en-GB" sz="2000" i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 cm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307" y="2612231"/>
            <a:ext cx="288032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SA = (20 x 20) x 6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SA = 2400cm</a:t>
            </a:r>
            <a:r>
              <a:rPr lang="en-GB" sz="2800" baseline="30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1180" y="2624943"/>
            <a:ext cx="288032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V = 20 x 20 x 20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V</a:t>
            </a:r>
            <a:r>
              <a:rPr lang="en-GB" sz="2800" dirty="0" smtClean="0"/>
              <a:t> </a:t>
            </a:r>
            <a:r>
              <a:rPr lang="en-GB" sz="2800" dirty="0"/>
              <a:t>= 8000cm</a:t>
            </a:r>
            <a:r>
              <a:rPr lang="en-GB" sz="2800" baseline="300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4701" y="4383476"/>
            <a:ext cx="288032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SA : V</a:t>
            </a:r>
          </a:p>
          <a:p>
            <a:pPr algn="ctr"/>
            <a:r>
              <a:rPr lang="en-GB" sz="3200" dirty="0"/>
              <a:t>    2400 : 8000</a:t>
            </a:r>
          </a:p>
          <a:p>
            <a:pPr algn="ctr"/>
            <a:r>
              <a:rPr lang="en-GB" sz="3200" dirty="0"/>
              <a:t>0.3 : 1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963475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Rehearsal: Surface area, Volume and Ratio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2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773" y="0"/>
            <a:ext cx="619227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 draw and interpret </a:t>
            </a:r>
            <a:r>
              <a:rPr lang="en-GB" sz="3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924" y="1932033"/>
            <a:ext cx="11237142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and plotting a graph depends on the type of data being used.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variation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always measured in numbers. What examples of continuous variation can you think of?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326" y="1120675"/>
            <a:ext cx="82417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Human height is an example of continuous variation.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It ranges from the shortest person to the tallest person.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Any height is possible between these values. So it is continuous variation.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A characteristic that changes gradually over a range of values shows continuous variation, e.g. 151cm, 156cm, 157cm, 157.5cm.</a:t>
            </a:r>
            <a:endParaRPr lang="en-GB" sz="3200" dirty="0"/>
          </a:p>
        </p:txBody>
      </p:sp>
      <p:pic>
        <p:nvPicPr>
          <p:cNvPr id="3076" name="Picture 4" descr="https://lh6.googleusercontent.com/rCYTPm7LwtoPvrmyFIyoDsnUc3sKnl-UH1bPuQvdgydoLQCDgyIyrOedQfR3UmAbXYf9VJWZ_UZGBFbzkTktoExt3TiGJLpg5EFw_kxzuZOphc7Jz9qQAQ4rdYqIPY7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77" y="2434228"/>
            <a:ext cx="3677389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644940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Continuous Variation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0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008" y="2540870"/>
            <a:ext cx="6090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</a:rPr>
              <a:t>Continuous data should be plotted as a line graph.</a:t>
            </a:r>
            <a:endParaRPr lang="en-US" sz="3600" dirty="0"/>
          </a:p>
        </p:txBody>
      </p:sp>
      <p:pic>
        <p:nvPicPr>
          <p:cNvPr id="6146" name="Picture 2" descr="https://lh5.googleusercontent.com/K_02UAxH_-aWYZellroTbhQednV90nhDGAuH5EhhqEUwWCdoF1q0ZEESYeE9cxuy-inDqYWh38r6N62AWACtm-TfUfAM7VGz-9cOoNS2sboBtn5KEfbUpT6Wsw2PJB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9" t="40885" b="5469"/>
          <a:stretch/>
        </p:blipFill>
        <p:spPr bwMode="auto">
          <a:xfrm>
            <a:off x="6449636" y="908697"/>
            <a:ext cx="5334001" cy="50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26" y="1144630"/>
            <a:ext cx="11658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there are no values in between, this is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discontinuous variation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These are groups or categories. What examples can you think of?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4" y="2462322"/>
            <a:ext cx="10936083" cy="31402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831" y="908697"/>
            <a:ext cx="9620250" cy="495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sharp pencil and ruler is used.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graph title is given and underlined.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Units of measurement are given.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axes are correctly labelled.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data points are plotted correctly.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independent variable is along the x-axis and the dependent variable is along the y-axis.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graph fills at least 2/3rd of the space available.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of best fit is drawn.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644940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Rules for Graphs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28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37" y="845487"/>
            <a:ext cx="5299329" cy="51246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67" y="186652"/>
            <a:ext cx="3650295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Rehearsal: Graphs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37" y="2044706"/>
            <a:ext cx="62484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the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errors that </a:t>
            </a:r>
            <a:r>
              <a:rPr lang="en-US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in this graph.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71" y="323674"/>
            <a:ext cx="5299329" cy="51246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67" y="186652"/>
            <a:ext cx="283487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Practice!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1005802"/>
            <a:ext cx="62484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the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errors that </a:t>
            </a:r>
            <a:r>
              <a:rPr lang="en-US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in this graph.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367" y="2437763"/>
            <a:ext cx="56872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Axis not drawn straight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Scale is not 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Lines are joined dot to 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No line of best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No axis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No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No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Anomaly not identified.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1551" y="4247971"/>
            <a:ext cx="29337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does this mean?</a:t>
            </a:r>
            <a:endParaRPr lang="en-US" sz="36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026162" y="4848136"/>
            <a:ext cx="2755389" cy="10383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61" y="1247948"/>
            <a:ext cx="5390588" cy="408641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5" y="1093974"/>
            <a:ext cx="3155050" cy="4875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644940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Rehearsal: Graphs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4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46908" y="870718"/>
            <a:ext cx="9576262" cy="4888418"/>
            <a:chOff x="532922" y="618965"/>
            <a:chExt cx="10899339" cy="5865497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60" y="618965"/>
              <a:ext cx="5390588" cy="4086413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6715903" y="2938126"/>
              <a:ext cx="2099748" cy="6534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889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Anomaly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03765" y="1367975"/>
              <a:ext cx="1349693" cy="3730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889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Unit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634456" y="4705378"/>
              <a:ext cx="1550988" cy="6467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889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Origin 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760498" y="2007360"/>
              <a:ext cx="2671763" cy="7813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889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Line of best fit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218432" y="5028751"/>
              <a:ext cx="1349693" cy="3730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889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Unit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53458" y="5675498"/>
              <a:ext cx="5395490" cy="8089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889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Independent variable 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 rot="16200000">
              <a:off x="-1067200" y="2877273"/>
              <a:ext cx="4059398" cy="8591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17399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Dependent variable </a:t>
              </a:r>
              <a:endPara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619250" y="2938126"/>
              <a:ext cx="16342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029760" y="1741037"/>
              <a:ext cx="380190" cy="2592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" idx="1"/>
            </p:cNvCxnSpPr>
            <p:nvPr/>
          </p:nvCxnSpPr>
          <p:spPr>
            <a:xfrm flipH="1" flipV="1">
              <a:off x="5836538" y="3121626"/>
              <a:ext cx="879365" cy="1432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409950" y="4220319"/>
              <a:ext cx="395304" cy="4850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6295516" y="4550259"/>
              <a:ext cx="420386" cy="4288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5664960" y="4623432"/>
              <a:ext cx="58034" cy="10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6094834" y="2364446"/>
              <a:ext cx="2665664" cy="671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0;p5">
            <a:extLst>
              <a:ext uri="{FF2B5EF4-FFF2-40B4-BE49-F238E27FC236}">
                <a16:creationId xmlns:a16="http://schemas.microsoft.com/office/drawing/2014/main" id="{9C77BCA6-6B04-F844-8361-F2D509C3475D}"/>
              </a:ext>
            </a:extLst>
          </p:cNvPr>
          <p:cNvSpPr txBox="1"/>
          <p:nvPr/>
        </p:nvSpPr>
        <p:spPr>
          <a:xfrm>
            <a:off x="124392" y="112621"/>
            <a:ext cx="5324937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Magnification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1047750"/>
            <a:ext cx="6000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Biology, you may be asked to calculate the total magnification of an image (how much the image is made bigger).</a:t>
            </a:r>
          </a:p>
          <a:p>
            <a:endParaRPr lang="en-GB" sz="2800" dirty="0"/>
          </a:p>
          <a:p>
            <a:r>
              <a:rPr lang="en-GB" sz="2800" dirty="0" smtClean="0"/>
              <a:t>To do this, we multiple the </a:t>
            </a:r>
            <a:r>
              <a:rPr lang="en-GB" sz="2800" b="1" dirty="0" smtClean="0"/>
              <a:t>eyepiece</a:t>
            </a:r>
            <a:r>
              <a:rPr lang="en-GB" sz="2800" dirty="0" smtClean="0"/>
              <a:t> magnification by the </a:t>
            </a:r>
            <a:r>
              <a:rPr lang="en-GB" sz="2800" b="1" dirty="0" smtClean="0"/>
              <a:t>objective lens </a:t>
            </a:r>
            <a:r>
              <a:rPr lang="en-GB" sz="2800" dirty="0" smtClean="0"/>
              <a:t>magnification.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49" y="1047750"/>
            <a:ext cx="4805401" cy="46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26" y="908697"/>
            <a:ext cx="10991850" cy="159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1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were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going to measure the heights of your class mates and record the results in a tally chart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We will go around the room and say our height, or estimate it.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40272"/>
              </p:ext>
            </p:extLst>
          </p:nvPr>
        </p:nvGraphicFramePr>
        <p:xfrm>
          <a:off x="2924190" y="2094604"/>
          <a:ext cx="9032876" cy="40536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16438">
                  <a:extLst>
                    <a:ext uri="{9D8B030D-6E8A-4147-A177-3AD203B41FA5}">
                      <a16:colId xmlns:a16="http://schemas.microsoft.com/office/drawing/2014/main" val="2940990314"/>
                    </a:ext>
                  </a:extLst>
                </a:gridCol>
                <a:gridCol w="4516438">
                  <a:extLst>
                    <a:ext uri="{9D8B030D-6E8A-4147-A177-3AD203B41FA5}">
                      <a16:colId xmlns:a16="http://schemas.microsoft.com/office/drawing/2014/main" val="2648013063"/>
                    </a:ext>
                  </a:extLst>
                </a:gridCol>
              </a:tblGrid>
              <a:tr h="647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Height </a:t>
                      </a:r>
                      <a:r>
                        <a:rPr lang="en-US" sz="2400" dirty="0">
                          <a:effectLst/>
                        </a:rPr>
                        <a:t>(cm)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people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198733118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Below 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656474218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120-129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0844611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130-139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357446143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140-149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445046244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150-159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064479323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160-169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396714875"/>
                  </a:ext>
                </a:extLst>
              </a:tr>
              <a:tr h="431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Above 170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982607634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1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1" y="1679888"/>
            <a:ext cx="585216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2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 line graph to show your results.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1093974"/>
            <a:ext cx="5390011" cy="45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021" y="957787"/>
            <a:ext cx="106299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3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been given the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teachers at King’s. You need to create a table to record the results.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49817"/>
              </p:ext>
            </p:extLst>
          </p:nvPr>
        </p:nvGraphicFramePr>
        <p:xfrm>
          <a:off x="302021" y="2545471"/>
          <a:ext cx="6866105" cy="27590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66105">
                  <a:extLst>
                    <a:ext uri="{9D8B030D-6E8A-4147-A177-3AD203B41FA5}">
                      <a16:colId xmlns:a16="http://schemas.microsoft.com/office/drawing/2014/main" val="1969905841"/>
                    </a:ext>
                  </a:extLst>
                </a:gridCol>
              </a:tblGrid>
              <a:tr h="4155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GB" sz="2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teachers have blue eyes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371260"/>
                  </a:ext>
                </a:extLst>
              </a:tr>
              <a:tr h="4155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10 teachers</a:t>
                      </a:r>
                      <a:r>
                        <a:rPr lang="en-US" sz="2800" baseline="0" dirty="0" smtClean="0">
                          <a:effectLst/>
                        </a:rPr>
                        <a:t> have g</a:t>
                      </a:r>
                      <a:r>
                        <a:rPr lang="en-US" sz="2800" dirty="0" smtClean="0">
                          <a:effectLst/>
                        </a:rPr>
                        <a:t>reen eyes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6289171"/>
                  </a:ext>
                </a:extLst>
              </a:tr>
              <a:tr h="4155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22 teachers</a:t>
                      </a:r>
                      <a:r>
                        <a:rPr lang="en-US" sz="2800" baseline="0" dirty="0" smtClean="0">
                          <a:effectLst/>
                        </a:rPr>
                        <a:t> have b</a:t>
                      </a:r>
                      <a:r>
                        <a:rPr lang="en-US" sz="2800" dirty="0" smtClean="0">
                          <a:effectLst/>
                        </a:rPr>
                        <a:t>rown eyes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6617158"/>
                  </a:ext>
                </a:extLst>
              </a:tr>
              <a:tr h="4155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 teachers have  grey eyes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5331780"/>
                  </a:ext>
                </a:extLst>
              </a:tr>
              <a:tr h="4155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4 teachers have hazel eyes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387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9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021" y="957787"/>
            <a:ext cx="106299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3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your table look like this?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52519"/>
              </p:ext>
            </p:extLst>
          </p:nvPr>
        </p:nvGraphicFramePr>
        <p:xfrm>
          <a:off x="3007272" y="2647784"/>
          <a:ext cx="8783638" cy="31373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1819">
                  <a:extLst>
                    <a:ext uri="{9D8B030D-6E8A-4147-A177-3AD203B41FA5}">
                      <a16:colId xmlns:a16="http://schemas.microsoft.com/office/drawing/2014/main" val="1240502700"/>
                    </a:ext>
                  </a:extLst>
                </a:gridCol>
                <a:gridCol w="4391819">
                  <a:extLst>
                    <a:ext uri="{9D8B030D-6E8A-4147-A177-3AD203B41FA5}">
                      <a16:colId xmlns:a16="http://schemas.microsoft.com/office/drawing/2014/main" val="3056164643"/>
                    </a:ext>
                  </a:extLst>
                </a:gridCol>
              </a:tblGrid>
              <a:tr h="704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Eye </a:t>
                      </a:r>
                      <a:r>
                        <a:rPr lang="en-US" sz="2400" dirty="0" err="1">
                          <a:effectLst/>
                        </a:rPr>
                        <a:t>colour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people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4175166300"/>
                  </a:ext>
                </a:extLst>
              </a:tr>
              <a:tr h="41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Blue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727981859"/>
                  </a:ext>
                </a:extLst>
              </a:tr>
              <a:tr h="41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Green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995330327"/>
                  </a:ext>
                </a:extLst>
              </a:tr>
              <a:tr h="41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Brown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061392848"/>
                  </a:ext>
                </a:extLst>
              </a:tr>
              <a:tr h="41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Grey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589231186"/>
                  </a:ext>
                </a:extLst>
              </a:tr>
              <a:tr h="415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Hazel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66410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2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389" y="1562792"/>
            <a:ext cx="4788131" cy="162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4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 bar chart to show your results.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84" y="908697"/>
            <a:ext cx="6182782" cy="50598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9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014" y="2211186"/>
            <a:ext cx="7677150" cy="144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1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103505">
              <a:spcBef>
                <a:spcPts val="1200"/>
              </a:spcBef>
              <a:spcAft>
                <a:spcPts val="0"/>
              </a:spcAft>
              <a:tabLst>
                <a:tab pos="198056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Plot a graph of the student’s results on the grid below.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103505">
              <a:spcBef>
                <a:spcPts val="1200"/>
              </a:spcBef>
              <a:spcAft>
                <a:spcPts val="0"/>
              </a:spcAft>
              <a:tabLst>
                <a:tab pos="198056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Label the 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axis and draw a line of best fit.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543434"/>
              </p:ext>
            </p:extLst>
          </p:nvPr>
        </p:nvGraphicFramePr>
        <p:xfrm>
          <a:off x="7168342" y="1628966"/>
          <a:ext cx="4418330" cy="3494486"/>
        </p:xfrm>
        <a:graphic>
          <a:graphicData uri="http://schemas.openxmlformats.org/drawingml/2006/table">
            <a:tbl>
              <a:tblPr firstRow="1" firstCol="1" bandRow="1"/>
              <a:tblGrid>
                <a:gridCol w="2199279">
                  <a:extLst>
                    <a:ext uri="{9D8B030D-6E8A-4147-A177-3AD203B41FA5}">
                      <a16:colId xmlns:a16="http://schemas.microsoft.com/office/drawing/2014/main" val="4259456731"/>
                    </a:ext>
                  </a:extLst>
                </a:gridCol>
                <a:gridCol w="2219051">
                  <a:extLst>
                    <a:ext uri="{9D8B030D-6E8A-4147-A177-3AD203B41FA5}">
                      <a16:colId xmlns:a16="http://schemas.microsoft.com/office/drawing/2014/main" val="3419882631"/>
                    </a:ext>
                  </a:extLst>
                </a:gridCol>
              </a:tblGrid>
              <a:tr h="9707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in minutes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 of carbon dioxide collected in cm</a:t>
                      </a:r>
                      <a:r>
                        <a:rPr lang="en-GB" sz="105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25504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50510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2696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82097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591473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131148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37094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46960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7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6" y="908697"/>
            <a:ext cx="5696317" cy="513371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72294"/>
              </p:ext>
            </p:extLst>
          </p:nvPr>
        </p:nvGraphicFramePr>
        <p:xfrm>
          <a:off x="618941" y="1894974"/>
          <a:ext cx="4418330" cy="3494486"/>
        </p:xfrm>
        <a:graphic>
          <a:graphicData uri="http://schemas.openxmlformats.org/drawingml/2006/table">
            <a:tbl>
              <a:tblPr firstRow="1" firstCol="1" bandRow="1"/>
              <a:tblGrid>
                <a:gridCol w="2199279">
                  <a:extLst>
                    <a:ext uri="{9D8B030D-6E8A-4147-A177-3AD203B41FA5}">
                      <a16:colId xmlns:a16="http://schemas.microsoft.com/office/drawing/2014/main" val="4259456731"/>
                    </a:ext>
                  </a:extLst>
                </a:gridCol>
                <a:gridCol w="2219051">
                  <a:extLst>
                    <a:ext uri="{9D8B030D-6E8A-4147-A177-3AD203B41FA5}">
                      <a16:colId xmlns:a16="http://schemas.microsoft.com/office/drawing/2014/main" val="3419882631"/>
                    </a:ext>
                  </a:extLst>
                </a:gridCol>
              </a:tblGrid>
              <a:tr h="97074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in minutes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 of carbon dioxide collected in cm</a:t>
                      </a:r>
                      <a:r>
                        <a:rPr lang="en-GB" sz="105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25504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50510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2696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82097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591473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131148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37094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46960"/>
                  </a:ext>
                </a:extLst>
              </a:tr>
              <a:tr h="23268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4176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8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7711" t="36633" r="28341" b="33664"/>
          <a:stretch/>
        </p:blipFill>
        <p:spPr bwMode="auto">
          <a:xfrm>
            <a:off x="7353300" y="2034713"/>
            <a:ext cx="4618037" cy="3004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" y="2398163"/>
            <a:ext cx="7162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/>
              <a:t>Question 2</a:t>
            </a:r>
          </a:p>
          <a:p>
            <a:r>
              <a:rPr lang="en-GB" sz="2400" dirty="0" smtClean="0"/>
              <a:t>Draw the results in the table on the graph paper below.</a:t>
            </a:r>
          </a:p>
          <a:p>
            <a:r>
              <a:rPr lang="en-GB" sz="2400" dirty="0" smtClean="0"/>
              <a:t>Draw an appropriate line of best fit.</a:t>
            </a: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7711" t="36633" r="28341" b="33664"/>
          <a:stretch/>
        </p:blipFill>
        <p:spPr bwMode="auto">
          <a:xfrm>
            <a:off x="187326" y="1851832"/>
            <a:ext cx="4618037" cy="3004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928" t="26959" r="28948" b="24308"/>
          <a:stretch/>
        </p:blipFill>
        <p:spPr bwMode="auto">
          <a:xfrm>
            <a:off x="4805362" y="1665691"/>
            <a:ext cx="7151703" cy="4003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7597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Rehearsal: Practice Questions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9000" y="1679517"/>
            <a:ext cx="115016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smtClean="0"/>
              <a:t>These questions will check your knowledge, understanding and application of maths in Science.</a:t>
            </a:r>
          </a:p>
          <a:p>
            <a:pPr algn="ctr"/>
            <a:endParaRPr lang="en-GB" sz="3200" b="1" dirty="0"/>
          </a:p>
          <a:p>
            <a:pPr algn="just"/>
            <a:r>
              <a:rPr lang="en-GB" sz="3200" b="1" dirty="0" smtClean="0"/>
              <a:t>Make sure you read the question carefully and use any equations that are given to you.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0;p5">
            <a:extLst>
              <a:ext uri="{FF2B5EF4-FFF2-40B4-BE49-F238E27FC236}">
                <a16:creationId xmlns:a16="http://schemas.microsoft.com/office/drawing/2014/main" id="{9C77BCA6-6B04-F844-8361-F2D509C3475D}"/>
              </a:ext>
            </a:extLst>
          </p:cNvPr>
          <p:cNvSpPr txBox="1"/>
          <p:nvPr/>
        </p:nvSpPr>
        <p:spPr>
          <a:xfrm>
            <a:off x="124392" y="112621"/>
            <a:ext cx="5324937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Magnification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50" y="1160858"/>
            <a:ext cx="6000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Let’s practice! </a:t>
            </a:r>
            <a:r>
              <a:rPr lang="en-GB" sz="2800" b="1" dirty="0" smtClean="0"/>
              <a:t>MWBs</a:t>
            </a:r>
          </a:p>
          <a:p>
            <a:endParaRPr lang="en-GB" sz="2800" b="1" dirty="0"/>
          </a:p>
          <a:p>
            <a:r>
              <a:rPr lang="en-GB" sz="2800" b="1" dirty="0" smtClean="0"/>
              <a:t>Eyepiece = x10</a:t>
            </a:r>
          </a:p>
          <a:p>
            <a:r>
              <a:rPr lang="en-GB" sz="2800" b="1" dirty="0" smtClean="0"/>
              <a:t>Objective lens = x100</a:t>
            </a:r>
          </a:p>
          <a:p>
            <a:r>
              <a:rPr lang="en-GB" sz="2800" b="1" dirty="0" smtClean="0"/>
              <a:t>Total magnification = </a:t>
            </a:r>
          </a:p>
          <a:p>
            <a:endParaRPr lang="en-GB" sz="2800" b="1" dirty="0"/>
          </a:p>
          <a:p>
            <a:r>
              <a:rPr lang="en-GB" sz="2800" b="1" dirty="0"/>
              <a:t>Eyepiece = </a:t>
            </a:r>
            <a:r>
              <a:rPr lang="en-GB" sz="2800" b="1" dirty="0" smtClean="0"/>
              <a:t>x5</a:t>
            </a:r>
            <a:endParaRPr lang="en-GB" sz="2800" b="1" dirty="0"/>
          </a:p>
          <a:p>
            <a:r>
              <a:rPr lang="en-GB" sz="2800" b="1" dirty="0"/>
              <a:t>Objective lens = </a:t>
            </a:r>
            <a:r>
              <a:rPr lang="en-GB" sz="2800" b="1" dirty="0" smtClean="0"/>
              <a:t>x400</a:t>
            </a:r>
            <a:endParaRPr lang="en-GB" sz="2800" b="1" dirty="0"/>
          </a:p>
          <a:p>
            <a:r>
              <a:rPr lang="en-GB" sz="2800" b="1" dirty="0"/>
              <a:t>Total magnification = </a:t>
            </a:r>
            <a:endParaRPr lang="en-US" sz="2800" b="1" dirty="0"/>
          </a:p>
          <a:p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49" y="1047750"/>
            <a:ext cx="4805401" cy="4627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6375" y="2842495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x1000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9450" y="4524132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x2000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325" y="58428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smtClean="0"/>
              <a:t>Rehearsal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015" t="23082" r="24795" b="9849"/>
          <a:stretch/>
        </p:blipFill>
        <p:spPr>
          <a:xfrm>
            <a:off x="3025832" y="827869"/>
            <a:ext cx="6701790" cy="5184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2074" y="3924443"/>
            <a:ext cx="3912870" cy="1752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 smtClean="0">
                <a:solidFill>
                  <a:schemeClr val="tx1"/>
                </a:solidFill>
              </a:rPr>
              <a:t>Answer: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35+37+37=109 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109/3 = 36</a:t>
            </a:r>
          </a:p>
          <a:p>
            <a:endParaRPr lang="en-GB" sz="36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344" t="24562" r="26437" b="17575"/>
          <a:stretch/>
        </p:blipFill>
        <p:spPr>
          <a:xfrm>
            <a:off x="2094806" y="908697"/>
            <a:ext cx="7155479" cy="5052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41121" y="3717892"/>
            <a:ext cx="4415945" cy="1762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 smtClean="0">
                <a:solidFill>
                  <a:schemeClr val="tx1"/>
                </a:solidFill>
              </a:rPr>
              <a:t>Answer: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12+13+13+9+8= 55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55/5 = 11</a:t>
            </a:r>
          </a:p>
          <a:p>
            <a:endParaRPr lang="en-GB" sz="36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7325" y="58428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smtClean="0"/>
              <a:t>Rehearsal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506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493" t="24397" r="49197" b="41672"/>
          <a:stretch/>
        </p:blipFill>
        <p:spPr>
          <a:xfrm>
            <a:off x="299259" y="1279252"/>
            <a:ext cx="4804550" cy="43706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7325" y="58428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smtClean="0"/>
              <a:t>Rehearsal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950" t="58294" r="32911" b="13959"/>
          <a:stretch/>
        </p:blipFill>
        <p:spPr>
          <a:xfrm>
            <a:off x="4987925" y="1730635"/>
            <a:ext cx="6969141" cy="30108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11207" y="2541327"/>
            <a:ext cx="2986401" cy="6155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 smtClean="0">
                <a:solidFill>
                  <a:schemeClr val="tx1"/>
                </a:solidFill>
              </a:rPr>
              <a:t>Width = 45mm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9187" y="3453681"/>
            <a:ext cx="5086350" cy="7120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 smtClean="0">
                <a:solidFill>
                  <a:schemeClr val="tx1"/>
                </a:solidFill>
              </a:rPr>
              <a:t>Real size = 45/250 = 0.18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6916" y="4261068"/>
            <a:ext cx="5086350" cy="7141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 smtClean="0">
                <a:solidFill>
                  <a:schemeClr val="tx1"/>
                </a:solidFill>
              </a:rPr>
              <a:t>In </a:t>
            </a:r>
            <a:r>
              <a:rPr lang="en-GB" sz="3600" dirty="0">
                <a:solidFill>
                  <a:schemeClr val="tx1"/>
                </a:solidFill>
              </a:rPr>
              <a:t>µm</a:t>
            </a:r>
            <a:r>
              <a:rPr lang="en-GB" sz="3600" dirty="0" smtClean="0">
                <a:solidFill>
                  <a:schemeClr val="tx1"/>
                </a:solidFill>
              </a:rPr>
              <a:t>= 180</a:t>
            </a:r>
            <a:r>
              <a:rPr lang="en-GB" sz="3600" dirty="0">
                <a:solidFill>
                  <a:schemeClr val="tx1"/>
                </a:solidFill>
              </a:rPr>
              <a:t>µm</a:t>
            </a:r>
            <a:r>
              <a:rPr lang="en-GB" sz="3600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65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build="p" animBg="1"/>
      <p:bldP spid="9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43" t="41165" r="25513" b="23329"/>
          <a:stretch/>
        </p:blipFill>
        <p:spPr>
          <a:xfrm>
            <a:off x="761999" y="1228464"/>
            <a:ext cx="9827746" cy="4058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7625" y="3771647"/>
            <a:ext cx="5441129" cy="7087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dirty="0" smtClean="0">
                <a:solidFill>
                  <a:schemeClr val="tx1"/>
                </a:solidFill>
              </a:rPr>
              <a:t>Mean speed = 2040/120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710576" y="4640304"/>
            <a:ext cx="137172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3600" dirty="0"/>
              <a:t>17m/s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7325" y="58428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smtClean="0"/>
              <a:t>Rehearsal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24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004" t="64361" r="51302" b="11166"/>
          <a:stretch/>
        </p:blipFill>
        <p:spPr>
          <a:xfrm>
            <a:off x="6584267" y="2013690"/>
            <a:ext cx="4043476" cy="28507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04" t="17166" r="40014" b="35405"/>
          <a:stretch/>
        </p:blipFill>
        <p:spPr>
          <a:xfrm>
            <a:off x="333812" y="908697"/>
            <a:ext cx="5765483" cy="506078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7665626" y="3439087"/>
            <a:ext cx="666750" cy="55245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7325" y="58428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smtClean="0"/>
              <a:t>Rehearsal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864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216" t="20451" r="26745" b="30117"/>
          <a:stretch/>
        </p:blipFill>
        <p:spPr>
          <a:xfrm>
            <a:off x="187324" y="908696"/>
            <a:ext cx="8628775" cy="5026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7325" y="58428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smtClean="0"/>
              <a:t>Rehearsal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126" t="73816" r="58900" b="15360"/>
          <a:stretch/>
        </p:blipFill>
        <p:spPr>
          <a:xfrm>
            <a:off x="7636835" y="1795176"/>
            <a:ext cx="4329457" cy="13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2510" y="908698"/>
            <a:ext cx="6084915" cy="5026590"/>
            <a:chOff x="4819650" y="584199"/>
            <a:chExt cx="7134225" cy="5987685"/>
          </a:xfrm>
        </p:grpSpPr>
        <p:pic>
          <p:nvPicPr>
            <p:cNvPr id="4" name="Picture 3"/>
            <p:cNvPicPr/>
            <p:nvPr/>
          </p:nvPicPr>
          <p:blipFill rotWithShape="1">
            <a:blip r:embed="rId3"/>
            <a:srcRect l="20274" t="18247" r="33082" b="24219"/>
            <a:stretch/>
          </p:blipFill>
          <p:spPr>
            <a:xfrm>
              <a:off x="4819650" y="584199"/>
              <a:ext cx="7134225" cy="5987685"/>
            </a:xfrm>
            <a:prstGeom prst="rect">
              <a:avLst/>
            </a:prstGeom>
          </p:spPr>
        </p:pic>
        <p:sp>
          <p:nvSpPr>
            <p:cNvPr id="5" name="Multiply 4"/>
            <p:cNvSpPr/>
            <p:nvPr/>
          </p:nvSpPr>
          <p:spPr>
            <a:xfrm>
              <a:off x="6781800" y="4400550"/>
              <a:ext cx="190500" cy="247650"/>
            </a:xfrm>
            <a:prstGeom prst="mathMultiply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ultiply 5"/>
            <p:cNvSpPr/>
            <p:nvPr/>
          </p:nvSpPr>
          <p:spPr>
            <a:xfrm>
              <a:off x="10296524" y="2305050"/>
              <a:ext cx="190500" cy="247650"/>
            </a:xfrm>
            <a:prstGeom prst="mathMultiply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9567862" y="2857500"/>
              <a:ext cx="190500" cy="247650"/>
            </a:xfrm>
            <a:prstGeom prst="mathMultiply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ultiply 7"/>
            <p:cNvSpPr/>
            <p:nvPr/>
          </p:nvSpPr>
          <p:spPr>
            <a:xfrm>
              <a:off x="8877300" y="1924050"/>
              <a:ext cx="190500" cy="247650"/>
            </a:xfrm>
            <a:prstGeom prst="mathMultiply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8196262" y="3578041"/>
              <a:ext cx="190500" cy="247650"/>
            </a:xfrm>
            <a:prstGeom prst="mathMultiply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7415212" y="4152900"/>
              <a:ext cx="190500" cy="247650"/>
            </a:xfrm>
            <a:prstGeom prst="mathMultiply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6781800" y="2305050"/>
              <a:ext cx="3848100" cy="23431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8505826" y="1690687"/>
              <a:ext cx="904874" cy="7143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91625" y="1305371"/>
              <a:ext cx="1543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Anomaly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87325" y="-8074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smtClean="0"/>
              <a:t>Rehearsal</a:t>
            </a:r>
            <a:endParaRPr lang="en-US" sz="4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1715" t="33424" r="35153" b="30117"/>
          <a:stretch/>
        </p:blipFill>
        <p:spPr>
          <a:xfrm>
            <a:off x="5808537" y="1672361"/>
            <a:ext cx="6212186" cy="32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" y="262311"/>
            <a:ext cx="11582400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Triangles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exam you may be given an equation in a question that needs to be applied to your answer. Using the formula triangles, answer the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in your booklet on page 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include units!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" y="231774"/>
            <a:ext cx="2256790" cy="214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2185" y="1502250"/>
            <a:ext cx="254635" cy="4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18627" y="1502250"/>
            <a:ext cx="254635" cy="4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26820" y="623251"/>
            <a:ext cx="254635" cy="4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2947073"/>
            <a:ext cx="857250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Rearrange the equation to make resistance the subject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GB" sz="28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GB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V / I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228975" y="1306511"/>
            <a:ext cx="811784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Rearrange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equation to make current the subject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I = V / 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864485" y="491201"/>
          <a:ext cx="8482330" cy="5608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482330">
                  <a:extLst>
                    <a:ext uri="{9D8B030D-6E8A-4147-A177-3AD203B41FA5}">
                      <a16:colId xmlns:a16="http://schemas.microsoft.com/office/drawing/2014/main" val="25007970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Voltage = Current x Resistance                      </a:t>
                      </a:r>
                      <a:r>
                        <a:rPr lang="en-GB" sz="3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en-GB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IR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933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20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51180"/>
            <a:ext cx="105918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4300" algn="l"/>
              </a:tabLst>
            </a:pP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voltage if the current in a circuit is 3A and the resistance is 120Ω.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x 120 = 360V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voltage if the current is 2.2A and the resistance is 50Ω.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x 2.2 = 110V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current if the voltage is 120V and the resistance is 240Ω.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/ 240 = 0.5A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current if the voltage is 9V and the resistance is 450Ω.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/ 450 = 0.02A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resistance if the voltage is 200V and the current is 2.5A.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/ 2.5 = 80Ω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0;p5">
            <a:extLst>
              <a:ext uri="{FF2B5EF4-FFF2-40B4-BE49-F238E27FC236}">
                <a16:creationId xmlns:a16="http://schemas.microsoft.com/office/drawing/2014/main" id="{9C77BCA6-6B04-F844-8361-F2D509C3475D}"/>
              </a:ext>
            </a:extLst>
          </p:cNvPr>
          <p:cNvSpPr txBox="1"/>
          <p:nvPr/>
        </p:nvSpPr>
        <p:spPr>
          <a:xfrm>
            <a:off x="124392" y="112621"/>
            <a:ext cx="5324937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Magnification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3;p12">
            <a:extLst>
              <a:ext uri="{FF2B5EF4-FFF2-40B4-BE49-F238E27FC236}">
                <a16:creationId xmlns:a16="http://schemas.microsoft.com/office/drawing/2014/main" id="{A5A6DBE6-F011-E749-A6F3-E6795F5B615B}"/>
              </a:ext>
            </a:extLst>
          </p:cNvPr>
          <p:cNvSpPr txBox="1"/>
          <p:nvPr/>
        </p:nvSpPr>
        <p:spPr>
          <a:xfrm>
            <a:off x="2376616" y="910097"/>
            <a:ext cx="74387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MAGNIFICATION = EYEPIECE X OBJECTIVE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4449E-6614-5948-A694-08168F87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49" y="2561624"/>
            <a:ext cx="10426700" cy="2921000"/>
          </a:xfrm>
          <a:prstGeom prst="rect">
            <a:avLst/>
          </a:prstGeom>
        </p:spPr>
      </p:pic>
      <p:sp>
        <p:nvSpPr>
          <p:cNvPr id="27" name="Google Shape;213;p12">
            <a:extLst>
              <a:ext uri="{FF2B5EF4-FFF2-40B4-BE49-F238E27FC236}">
                <a16:creationId xmlns:a16="http://schemas.microsoft.com/office/drawing/2014/main" id="{F8081A7A-1D70-4A4F-B572-001C95386F65}"/>
              </a:ext>
            </a:extLst>
          </p:cNvPr>
          <p:cNvSpPr txBox="1"/>
          <p:nvPr/>
        </p:nvSpPr>
        <p:spPr>
          <a:xfrm>
            <a:off x="230659" y="1927470"/>
            <a:ext cx="74387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GB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table 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</a:t>
            </a:r>
            <a:r>
              <a:rPr lang="en-GB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booklet: Page 3</a:t>
            </a: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AB4D8-87B2-DD40-9816-F332ACCFC839}"/>
              </a:ext>
            </a:extLst>
          </p:cNvPr>
          <p:cNvSpPr txBox="1"/>
          <p:nvPr/>
        </p:nvSpPr>
        <p:spPr>
          <a:xfrm>
            <a:off x="8797158" y="3058510"/>
            <a:ext cx="141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X 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EB3EA-5007-C242-8B05-07275B7AC000}"/>
              </a:ext>
            </a:extLst>
          </p:cNvPr>
          <p:cNvSpPr txBox="1"/>
          <p:nvPr/>
        </p:nvSpPr>
        <p:spPr>
          <a:xfrm>
            <a:off x="5386550" y="3429000"/>
            <a:ext cx="141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X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61DE3-AC87-EA4E-A6F0-8FF25654A787}"/>
              </a:ext>
            </a:extLst>
          </p:cNvPr>
          <p:cNvSpPr txBox="1"/>
          <p:nvPr/>
        </p:nvSpPr>
        <p:spPr>
          <a:xfrm>
            <a:off x="5386549" y="3769700"/>
            <a:ext cx="141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X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7ABE2-90D8-2545-BCE8-E6D43BF5A113}"/>
              </a:ext>
            </a:extLst>
          </p:cNvPr>
          <p:cNvSpPr txBox="1"/>
          <p:nvPr/>
        </p:nvSpPr>
        <p:spPr>
          <a:xfrm>
            <a:off x="8797157" y="4186857"/>
            <a:ext cx="141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X 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429FC-279C-964F-9797-37847F490641}"/>
              </a:ext>
            </a:extLst>
          </p:cNvPr>
          <p:cNvSpPr txBox="1"/>
          <p:nvPr/>
        </p:nvSpPr>
        <p:spPr>
          <a:xfrm>
            <a:off x="1975946" y="4548352"/>
            <a:ext cx="141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X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86775-883D-2842-89AA-BF71FFBCC165}"/>
              </a:ext>
            </a:extLst>
          </p:cNvPr>
          <p:cNvSpPr txBox="1"/>
          <p:nvPr/>
        </p:nvSpPr>
        <p:spPr>
          <a:xfrm>
            <a:off x="5386549" y="4965957"/>
            <a:ext cx="141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X 4</a:t>
            </a:r>
          </a:p>
        </p:txBody>
      </p:sp>
    </p:spTree>
    <p:extLst>
      <p:ext uri="{BB962C8B-B14F-4D97-AF65-F5344CB8AC3E}">
        <p14:creationId xmlns:p14="http://schemas.microsoft.com/office/powerpoint/2010/main" val="29135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0972" y="2419349"/>
            <a:ext cx="937250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Rearrange the equation to make current the subject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 = E / t</a:t>
            </a:r>
            <a:endParaRPr lang="en-US" altLang="en-US" sz="3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Rearrange the equation to make resistance the subject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 = E / P</a:t>
            </a: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" y="137447"/>
            <a:ext cx="2780030" cy="24152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33930" y="1590674"/>
            <a:ext cx="254635" cy="4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98550" y="1590674"/>
            <a:ext cx="5905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89100" y="638317"/>
            <a:ext cx="463550" cy="5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333750" y="331994"/>
          <a:ext cx="7926070" cy="6309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26070">
                  <a:extLst>
                    <a:ext uri="{9D8B030D-6E8A-4147-A177-3AD203B41FA5}">
                      <a16:colId xmlns:a16="http://schemas.microsoft.com/office/drawing/2014/main" val="334461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3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 = Power x time                 E = Pt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13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1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11144250" cy="649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14300" algn="l"/>
              </a:tabLst>
            </a:pPr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energy if the power is 30W and the time is 120s.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x 120 = </a:t>
            </a:r>
            <a:r>
              <a:rPr lang="en-GB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3600J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energy if the time is 2 minutes and the power is 50W.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2x 60 = 120 seconds         120 x 50 = 6000J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power if the energy is 1200J and the time is 12s.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1200 / 12 = 100W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power if the time is 30s and the energy is 9000J.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9000 / 30 = 300W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time if the energy is 2000J and the power is 25W.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 / 25 = 80s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81C18-761A-8E4B-823E-E1455C880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" t="16120" r="2792" b="53301"/>
          <a:stretch/>
        </p:blipFill>
        <p:spPr>
          <a:xfrm>
            <a:off x="887626" y="874355"/>
            <a:ext cx="10416747" cy="1087395"/>
          </a:xfrm>
          <a:prstGeom prst="rect">
            <a:avLst/>
          </a:prstGeom>
        </p:spPr>
      </p:pic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5324937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Unit </a:t>
            </a:r>
            <a:r>
              <a:rPr lang="en-GB" sz="3600" b="1" dirty="0" smtClean="0">
                <a:latin typeface="Calibri"/>
                <a:ea typeface="Calibri"/>
                <a:cs typeface="Calibri"/>
                <a:sym typeface="Calibri"/>
              </a:rPr>
              <a:t>Conversion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13;p12">
            <a:extLst>
              <a:ext uri="{FF2B5EF4-FFF2-40B4-BE49-F238E27FC236}">
                <a16:creationId xmlns:a16="http://schemas.microsoft.com/office/drawing/2014/main" id="{04B56D83-E395-4249-AB8F-C4EB18D1B0CB}"/>
              </a:ext>
            </a:extLst>
          </p:cNvPr>
          <p:cNvSpPr txBox="1"/>
          <p:nvPr/>
        </p:nvSpPr>
        <p:spPr>
          <a:xfrm>
            <a:off x="124392" y="2392908"/>
            <a:ext cx="1188637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10mm in 1 cm</a:t>
            </a:r>
            <a:endParaRPr lang="en-GB"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644940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Rehearsal: Unit Conversion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54760-A5C5-0C43-89BD-DC66F7927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828" y="1660366"/>
            <a:ext cx="8942344" cy="3537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A9E61F-C439-7640-92C5-5DF12BF22230}"/>
              </a:ext>
            </a:extLst>
          </p:cNvPr>
          <p:cNvSpPr txBox="1"/>
          <p:nvPr/>
        </p:nvSpPr>
        <p:spPr>
          <a:xfrm>
            <a:off x="3349093" y="3028889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2 x 10 = 20mm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32869-E0FA-F145-83A7-1DFB02A433E0}"/>
              </a:ext>
            </a:extLst>
          </p:cNvPr>
          <p:cNvSpPr txBox="1"/>
          <p:nvPr/>
        </p:nvSpPr>
        <p:spPr>
          <a:xfrm>
            <a:off x="3321269" y="3341940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15 x 10 = 150mm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C87FD-94DD-0A46-8967-3688CD00416F}"/>
              </a:ext>
            </a:extLst>
          </p:cNvPr>
          <p:cNvSpPr txBox="1"/>
          <p:nvPr/>
        </p:nvSpPr>
        <p:spPr>
          <a:xfrm>
            <a:off x="3349092" y="3701519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7 x 10 = 70mm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835EA-EFAA-1B4B-8AFC-8F0E0116F51E}"/>
              </a:ext>
            </a:extLst>
          </p:cNvPr>
          <p:cNvSpPr txBox="1"/>
          <p:nvPr/>
        </p:nvSpPr>
        <p:spPr>
          <a:xfrm>
            <a:off x="3349091" y="4080364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1.5 x 10 = 15mm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5299E-358D-9440-A61B-49EF1DD47D6D}"/>
              </a:ext>
            </a:extLst>
          </p:cNvPr>
          <p:cNvSpPr txBox="1"/>
          <p:nvPr/>
        </p:nvSpPr>
        <p:spPr>
          <a:xfrm>
            <a:off x="3349092" y="4459209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7.2 x 10 = 72mm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C5429-4F84-A147-8DDB-DE0CBA6E9622}"/>
              </a:ext>
            </a:extLst>
          </p:cNvPr>
          <p:cNvSpPr txBox="1"/>
          <p:nvPr/>
        </p:nvSpPr>
        <p:spPr>
          <a:xfrm>
            <a:off x="9700272" y="3028889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10 / 10 = 1cm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695BF4-7B1D-B444-B0F5-0821A7992B5E}"/>
              </a:ext>
            </a:extLst>
          </p:cNvPr>
          <p:cNvSpPr txBox="1"/>
          <p:nvPr/>
        </p:nvSpPr>
        <p:spPr>
          <a:xfrm>
            <a:off x="9700272" y="3341940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30 / 10 = 3cm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F1C828-50D3-AA45-90AB-C4D96871E1B6}"/>
              </a:ext>
            </a:extLst>
          </p:cNvPr>
          <p:cNvSpPr txBox="1"/>
          <p:nvPr/>
        </p:nvSpPr>
        <p:spPr>
          <a:xfrm>
            <a:off x="9700272" y="3701519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1000 / 10 = 100cm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45DBB0-8522-1F47-A98F-7470C867C11E}"/>
              </a:ext>
            </a:extLst>
          </p:cNvPr>
          <p:cNvSpPr txBox="1"/>
          <p:nvPr/>
        </p:nvSpPr>
        <p:spPr>
          <a:xfrm>
            <a:off x="9700271" y="4080364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45 / 10 = 4.5cm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7795D-68E8-4D48-B4D5-B460DF245106}"/>
              </a:ext>
            </a:extLst>
          </p:cNvPr>
          <p:cNvSpPr txBox="1"/>
          <p:nvPr/>
        </p:nvSpPr>
        <p:spPr>
          <a:xfrm>
            <a:off x="9700271" y="4459209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63 / 10 = 6.3cm</a:t>
            </a:r>
          </a:p>
        </p:txBody>
      </p:sp>
    </p:spTree>
    <p:extLst>
      <p:ext uri="{BB962C8B-B14F-4D97-AF65-F5344CB8AC3E}">
        <p14:creationId xmlns:p14="http://schemas.microsoft.com/office/powerpoint/2010/main" val="35951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81C18-761A-8E4B-823E-E1455C880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" t="16120" r="2792" b="53301"/>
          <a:stretch/>
        </p:blipFill>
        <p:spPr>
          <a:xfrm>
            <a:off x="887626" y="874355"/>
            <a:ext cx="10416747" cy="1087395"/>
          </a:xfrm>
          <a:prstGeom prst="rect">
            <a:avLst/>
          </a:prstGeom>
        </p:spPr>
      </p:pic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5324937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Unit Conversion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13;p12">
            <a:extLst>
              <a:ext uri="{FF2B5EF4-FFF2-40B4-BE49-F238E27FC236}">
                <a16:creationId xmlns:a16="http://schemas.microsoft.com/office/drawing/2014/main" id="{04B56D83-E395-4249-AB8F-C4EB18D1B0CB}"/>
              </a:ext>
            </a:extLst>
          </p:cNvPr>
          <p:cNvSpPr txBox="1"/>
          <p:nvPr/>
        </p:nvSpPr>
        <p:spPr>
          <a:xfrm>
            <a:off x="124392" y="1961750"/>
            <a:ext cx="1188637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1000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</a:t>
            </a:r>
            <a:r>
              <a: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1 mm</a:t>
            </a:r>
            <a:endParaRPr lang="en-GB"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1BBDC-4CC7-1C44-BE3C-F6C0E8CAB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5" t="16120" r="87651" b="53301"/>
          <a:stretch/>
        </p:blipFill>
        <p:spPr>
          <a:xfrm>
            <a:off x="8526163" y="2694846"/>
            <a:ext cx="3163329" cy="32058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2975F2-5603-7A44-8FE4-F44FF0F17986}"/>
              </a:ext>
            </a:extLst>
          </p:cNvPr>
          <p:cNvCxnSpPr/>
          <p:nvPr/>
        </p:nvCxnSpPr>
        <p:spPr>
          <a:xfrm>
            <a:off x="9613557" y="2900864"/>
            <a:ext cx="2100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BC1994-1044-714D-AE6D-C00C522C86A3}"/>
              </a:ext>
            </a:extLst>
          </p:cNvPr>
          <p:cNvCxnSpPr/>
          <p:nvPr/>
        </p:nvCxnSpPr>
        <p:spPr>
          <a:xfrm>
            <a:off x="9094573" y="2443932"/>
            <a:ext cx="518984" cy="3610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2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0;p5">
            <a:extLst>
              <a:ext uri="{FF2B5EF4-FFF2-40B4-BE49-F238E27FC236}">
                <a16:creationId xmlns:a16="http://schemas.microsoft.com/office/drawing/2014/main" id="{7447201F-668D-6E4C-8F97-FDABD45B91A7}"/>
              </a:ext>
            </a:extLst>
          </p:cNvPr>
          <p:cNvSpPr txBox="1"/>
          <p:nvPr/>
        </p:nvSpPr>
        <p:spPr>
          <a:xfrm>
            <a:off x="124392" y="112621"/>
            <a:ext cx="644940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Rehearsal: Unit Conversion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1BAE-8380-C547-915A-B98D333BF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76"/>
          <a:stretch/>
        </p:blipFill>
        <p:spPr>
          <a:xfrm>
            <a:off x="1679855" y="1970435"/>
            <a:ext cx="7982230" cy="3057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BEDDD-85E6-CA42-8E83-012691DF64CA}"/>
              </a:ext>
            </a:extLst>
          </p:cNvPr>
          <p:cNvSpPr txBox="1"/>
          <p:nvPr/>
        </p:nvSpPr>
        <p:spPr>
          <a:xfrm>
            <a:off x="3318136" y="3299185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 x 1000 = 1000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B4CC-F2C4-9A4A-AB5A-63D002B354F2}"/>
              </a:ext>
            </a:extLst>
          </p:cNvPr>
          <p:cNvSpPr txBox="1"/>
          <p:nvPr/>
        </p:nvSpPr>
        <p:spPr>
          <a:xfrm>
            <a:off x="3318135" y="3621706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3 x 1000 = 3000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D0538-1836-6242-84B5-DBEC4BB6D942}"/>
              </a:ext>
            </a:extLst>
          </p:cNvPr>
          <p:cNvSpPr txBox="1"/>
          <p:nvPr/>
        </p:nvSpPr>
        <p:spPr>
          <a:xfrm>
            <a:off x="3318134" y="3944227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17 x 1000 = 17000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696D9-9F11-B442-964C-72EC8600D1B7}"/>
              </a:ext>
            </a:extLst>
          </p:cNvPr>
          <p:cNvSpPr txBox="1"/>
          <p:nvPr/>
        </p:nvSpPr>
        <p:spPr>
          <a:xfrm>
            <a:off x="3318134" y="4266748"/>
            <a:ext cx="3703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300 x 1000 = 300,000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FE591-C4CB-9F48-842B-EF7B0C3602B2}"/>
              </a:ext>
            </a:extLst>
          </p:cNvPr>
          <p:cNvSpPr txBox="1"/>
          <p:nvPr/>
        </p:nvSpPr>
        <p:spPr>
          <a:xfrm>
            <a:off x="3318134" y="4589142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0.5 x 1000 = 500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ACF02-1BB2-9C43-AA92-5A1BB68B5FD5}"/>
              </a:ext>
            </a:extLst>
          </p:cNvPr>
          <p:cNvSpPr txBox="1"/>
          <p:nvPr/>
        </p:nvSpPr>
        <p:spPr>
          <a:xfrm>
            <a:off x="9124779" y="3236294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1000 / 1000 = 1mm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ADEA0-0D67-D544-A39C-F6BD39E650FD}"/>
              </a:ext>
            </a:extLst>
          </p:cNvPr>
          <p:cNvSpPr txBox="1"/>
          <p:nvPr/>
        </p:nvSpPr>
        <p:spPr>
          <a:xfrm>
            <a:off x="9124779" y="3620536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3000 / 1000 = 3mm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0007F-C57B-0544-BAE6-0B2CE8151F95}"/>
              </a:ext>
            </a:extLst>
          </p:cNvPr>
          <p:cNvSpPr txBox="1"/>
          <p:nvPr/>
        </p:nvSpPr>
        <p:spPr>
          <a:xfrm>
            <a:off x="9137283" y="3944227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50,000 / 1000 = 50mm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7C00C-2C77-4745-BBB7-E11079B2C758}"/>
              </a:ext>
            </a:extLst>
          </p:cNvPr>
          <p:cNvSpPr txBox="1"/>
          <p:nvPr/>
        </p:nvSpPr>
        <p:spPr>
          <a:xfrm>
            <a:off x="9149787" y="4286081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500  / 1000 = 0.5mm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8701AF-0588-AE42-9442-56BA7975F677}"/>
              </a:ext>
            </a:extLst>
          </p:cNvPr>
          <p:cNvSpPr txBox="1"/>
          <p:nvPr/>
        </p:nvSpPr>
        <p:spPr>
          <a:xfrm>
            <a:off x="9149787" y="4607507"/>
            <a:ext cx="277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20  / 1000 = 0.02mm</a:t>
            </a:r>
          </a:p>
        </p:txBody>
      </p:sp>
    </p:spTree>
    <p:extLst>
      <p:ext uri="{BB962C8B-B14F-4D97-AF65-F5344CB8AC3E}">
        <p14:creationId xmlns:p14="http://schemas.microsoft.com/office/powerpoint/2010/main" val="33369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2043</Words>
  <Application>Microsoft Office PowerPoint</Application>
  <PresentationFormat>Widescreen</PresentationFormat>
  <Paragraphs>407</Paragraphs>
  <Slides>51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AQA Chevin Pro Light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Kings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in School Lesson</dc:title>
  <dc:creator>Kate Spawton</dc:creator>
  <cp:lastModifiedBy>Helen Daly</cp:lastModifiedBy>
  <cp:revision>25</cp:revision>
  <dcterms:created xsi:type="dcterms:W3CDTF">2020-07-06T12:45:25Z</dcterms:created>
  <dcterms:modified xsi:type="dcterms:W3CDTF">2020-07-13T09:17:55Z</dcterms:modified>
</cp:coreProperties>
</file>